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0"/>
  </p:notesMasterIdLst>
  <p:handoutMasterIdLst>
    <p:handoutMasterId r:id="rId21"/>
  </p:handoutMasterIdLst>
  <p:sldIdLst>
    <p:sldId id="271" r:id="rId2"/>
    <p:sldId id="287" r:id="rId3"/>
    <p:sldId id="260" r:id="rId4"/>
    <p:sldId id="263" r:id="rId5"/>
    <p:sldId id="262" r:id="rId6"/>
    <p:sldId id="266" r:id="rId7"/>
    <p:sldId id="283" r:id="rId8"/>
    <p:sldId id="309" r:id="rId9"/>
    <p:sldId id="274" r:id="rId10"/>
    <p:sldId id="339" r:id="rId11"/>
    <p:sldId id="323" r:id="rId12"/>
    <p:sldId id="523" r:id="rId13"/>
    <p:sldId id="500" r:id="rId14"/>
    <p:sldId id="2079" r:id="rId15"/>
    <p:sldId id="273" r:id="rId16"/>
    <p:sldId id="2077" r:id="rId17"/>
    <p:sldId id="2078" r:id="rId18"/>
    <p:sldId id="275" r:id="rId19"/>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122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6639BDD-0B46-4916-926B-A7C2567619B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Times" charset="0"/>
              </a:defRPr>
            </a:lvl1pPr>
          </a:lstStyle>
          <a:p>
            <a:pPr>
              <a:defRPr/>
            </a:pPr>
            <a:endParaRPr lang="nl-NL"/>
          </a:p>
        </p:txBody>
      </p:sp>
      <p:sp>
        <p:nvSpPr>
          <p:cNvPr id="3" name="Tijdelijke aanduiding voor datum 2">
            <a:extLst>
              <a:ext uri="{FF2B5EF4-FFF2-40B4-BE49-F238E27FC236}">
                <a16:creationId xmlns:a16="http://schemas.microsoft.com/office/drawing/2014/main" id="{4322A807-A264-4E01-AB1B-B4B434C0C51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Times" charset="0"/>
              </a:defRPr>
            </a:lvl1pPr>
          </a:lstStyle>
          <a:p>
            <a:pPr>
              <a:defRPr/>
            </a:pPr>
            <a:fld id="{4FA8FB18-4B48-479A-8212-227041E781C0}" type="datetimeFigureOut">
              <a:rPr lang="nl-NL"/>
              <a:pPr>
                <a:defRPr/>
              </a:pPr>
              <a:t>5-11-2021</a:t>
            </a:fld>
            <a:endParaRPr lang="nl-NL"/>
          </a:p>
        </p:txBody>
      </p:sp>
      <p:sp>
        <p:nvSpPr>
          <p:cNvPr id="4" name="Tijdelijke aanduiding voor voettekst 3">
            <a:extLst>
              <a:ext uri="{FF2B5EF4-FFF2-40B4-BE49-F238E27FC236}">
                <a16:creationId xmlns:a16="http://schemas.microsoft.com/office/drawing/2014/main" id="{60CCB9E7-94EB-4680-A5D1-6940CDF969A3}"/>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Times" charset="0"/>
              </a:defRPr>
            </a:lvl1pPr>
          </a:lstStyle>
          <a:p>
            <a:pPr>
              <a:defRPr/>
            </a:pPr>
            <a:endParaRPr lang="nl-NL"/>
          </a:p>
        </p:txBody>
      </p:sp>
      <p:sp>
        <p:nvSpPr>
          <p:cNvPr id="5" name="Tijdelijke aanduiding voor dianummer 4">
            <a:extLst>
              <a:ext uri="{FF2B5EF4-FFF2-40B4-BE49-F238E27FC236}">
                <a16:creationId xmlns:a16="http://schemas.microsoft.com/office/drawing/2014/main" id="{021F9229-6F72-4D14-9EE1-1CD03B63880B}"/>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9CC96956-D504-472C-9A18-1B7E19E871E0}"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A45D18D-4C09-49BC-A5F1-7393BF826EAB}"/>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a:extLst>
              <a:ext uri="{FF2B5EF4-FFF2-40B4-BE49-F238E27FC236}">
                <a16:creationId xmlns:a16="http://schemas.microsoft.com/office/drawing/2014/main" id="{B0D5BB1D-5159-4D28-848F-A4625CAFA547}"/>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smtClean="0"/>
            </a:lvl1pPr>
          </a:lstStyle>
          <a:p>
            <a:pPr>
              <a:defRPr/>
            </a:pPr>
            <a:fld id="{8A185D89-638A-4625-B0D5-D20BAD365919}" type="datetimeFigureOut">
              <a:rPr lang="nl-NL"/>
              <a:pPr>
                <a:defRPr/>
              </a:pPr>
              <a:t>5-11-2021</a:t>
            </a:fld>
            <a:endParaRPr lang="nl-NL"/>
          </a:p>
        </p:txBody>
      </p:sp>
      <p:sp>
        <p:nvSpPr>
          <p:cNvPr id="4" name="Tijdelijke aanduiding voor dia-afbeelding 3">
            <a:extLst>
              <a:ext uri="{FF2B5EF4-FFF2-40B4-BE49-F238E27FC236}">
                <a16:creationId xmlns:a16="http://schemas.microsoft.com/office/drawing/2014/main" id="{05300F99-7C78-4175-ACE0-07DF3A1ACCE2}"/>
              </a:ext>
            </a:extLst>
          </p:cNvPr>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16510E9E-D3C8-469A-A91F-58186425A163}"/>
              </a:ext>
            </a:extLst>
          </p:cNvPr>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F92032EE-31CF-4EB1-B7C3-F25918784E72}"/>
              </a:ext>
            </a:extLst>
          </p:cNvPr>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a:extLst>
              <a:ext uri="{FF2B5EF4-FFF2-40B4-BE49-F238E27FC236}">
                <a16:creationId xmlns:a16="http://schemas.microsoft.com/office/drawing/2014/main" id="{3EC31C41-0E62-42D4-8BF0-4443633F5980}"/>
              </a:ext>
            </a:extLst>
          </p:cNvPr>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smtClean="0"/>
            </a:lvl1pPr>
          </a:lstStyle>
          <a:p>
            <a:pPr>
              <a:defRPr/>
            </a:pPr>
            <a:fld id="{E13C3405-DC51-4E42-A45C-96054F2884AC}"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a:extLst>
              <a:ext uri="{FF2B5EF4-FFF2-40B4-BE49-F238E27FC236}">
                <a16:creationId xmlns:a16="http://schemas.microsoft.com/office/drawing/2014/main" id="{ECBDB7FB-54C7-4B0E-8823-1A265E7BA2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a:extLst>
              <a:ext uri="{FF2B5EF4-FFF2-40B4-BE49-F238E27FC236}">
                <a16:creationId xmlns:a16="http://schemas.microsoft.com/office/drawing/2014/main" id="{F6F1351D-4FB4-430A-9CC7-6FD6F17119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Dit zijn linkjes om later thuis te bekijken voor achtergronden en uitleg. Duren vrij lang dus niet in de presentatie laten zien. Op volgende slide staat samenvatting.</a:t>
            </a:r>
          </a:p>
        </p:txBody>
      </p:sp>
      <p:sp>
        <p:nvSpPr>
          <p:cNvPr id="21508" name="Tijdelijke aanduiding voor dianummer 3">
            <a:extLst>
              <a:ext uri="{FF2B5EF4-FFF2-40B4-BE49-F238E27FC236}">
                <a16:creationId xmlns:a16="http://schemas.microsoft.com/office/drawing/2014/main" id="{2A7F2554-D524-4FC2-834A-4BF639142B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37D0F1E-0C86-4080-8C4C-EEEBDE16241D}" type="slidenum">
              <a:rPr lang="nl-NL" altLang="nl-NL" sz="1200"/>
              <a:pPr/>
              <a:t>3</a:t>
            </a:fld>
            <a:endParaRPr lang="nl-NL" altLang="nl-N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a:extLst>
              <a:ext uri="{FF2B5EF4-FFF2-40B4-BE49-F238E27FC236}">
                <a16:creationId xmlns:a16="http://schemas.microsoft.com/office/drawing/2014/main" id="{5FA5E124-C6AE-40FF-B2F0-41C01F5F13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a:extLst>
              <a:ext uri="{FF2B5EF4-FFF2-40B4-BE49-F238E27FC236}">
                <a16:creationId xmlns:a16="http://schemas.microsoft.com/office/drawing/2014/main" id="{FE70ED48-FB30-41C9-951D-714900E5DB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Redenen waarom energieprijzen zo explosief gestegen zijn</a:t>
            </a:r>
          </a:p>
        </p:txBody>
      </p:sp>
      <p:sp>
        <p:nvSpPr>
          <p:cNvPr id="23556" name="Tijdelijke aanduiding voor dianummer 3">
            <a:extLst>
              <a:ext uri="{FF2B5EF4-FFF2-40B4-BE49-F238E27FC236}">
                <a16:creationId xmlns:a16="http://schemas.microsoft.com/office/drawing/2014/main" id="{D00042F1-6660-4652-A879-BA2B39833D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5E0419B8-44F8-4C47-943A-91DADDF820E5}" type="slidenum">
              <a:rPr lang="nl-NL" altLang="nl-NL" sz="1200"/>
              <a:pPr/>
              <a:t>4</a:t>
            </a:fld>
            <a:endParaRPr lang="nl-NL" altLang="nl-NL"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jdelijke aanduiding voor dia-afbeelding 1">
            <a:extLst>
              <a:ext uri="{FF2B5EF4-FFF2-40B4-BE49-F238E27FC236}">
                <a16:creationId xmlns:a16="http://schemas.microsoft.com/office/drawing/2014/main" id="{8F35F7B3-6819-45E4-80D2-B3DC1B8D7F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Tijdelijke aanduiding voor notities 2">
            <a:extLst>
              <a:ext uri="{FF2B5EF4-FFF2-40B4-BE49-F238E27FC236}">
                <a16:creationId xmlns:a16="http://schemas.microsoft.com/office/drawing/2014/main" id="{BDEB6CD7-41F8-4B60-A0ED-03D0286013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nl-NL" altLang="nl-NL"/>
              <a:t>Dit is dus geen gerichte steun, maar heel algemene aanpassingen die men snel kan uitvoeren. Gerichte steun is wel gewenst maar niet uitvoerbaar….</a:t>
            </a:r>
          </a:p>
        </p:txBody>
      </p:sp>
      <p:sp>
        <p:nvSpPr>
          <p:cNvPr id="25604" name="Tijdelijke aanduiding voor dianummer 3">
            <a:extLst>
              <a:ext uri="{FF2B5EF4-FFF2-40B4-BE49-F238E27FC236}">
                <a16:creationId xmlns:a16="http://schemas.microsoft.com/office/drawing/2014/main" id="{F99F0D32-501E-45CA-AE80-10139F1EF6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C1987E0-4B0F-4D3E-B600-BC44E1F3ADF0}" type="slidenum">
              <a:rPr lang="nl-NL" altLang="nl-NL" sz="1200"/>
              <a:pPr/>
              <a:t>5</a:t>
            </a:fld>
            <a:endParaRPr lang="nl-NL" altLang="nl-NL"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a:extLst>
              <a:ext uri="{FF2B5EF4-FFF2-40B4-BE49-F238E27FC236}">
                <a16:creationId xmlns:a16="http://schemas.microsoft.com/office/drawing/2014/main" id="{E0F9E18A-FF24-4A07-8E0E-73482C5C6940}"/>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794AFC02-3D97-424F-8266-FA839138659B}" type="datetimeFigureOut">
              <a:rPr lang="nl-NL"/>
              <a:pPr>
                <a:defRPr/>
              </a:pPr>
              <a:t>5-11-2021</a:t>
            </a:fld>
            <a:endParaRPr lang="nl-NL"/>
          </a:p>
        </p:txBody>
      </p:sp>
      <p:sp>
        <p:nvSpPr>
          <p:cNvPr id="5" name="Tijdelijke aanduiding voor voettekst 4">
            <a:extLst>
              <a:ext uri="{FF2B5EF4-FFF2-40B4-BE49-F238E27FC236}">
                <a16:creationId xmlns:a16="http://schemas.microsoft.com/office/drawing/2014/main" id="{27AAE21A-9375-4B94-845A-DA952345A992}"/>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6" name="Tijdelijke aanduiding voor dianummer 5">
            <a:extLst>
              <a:ext uri="{FF2B5EF4-FFF2-40B4-BE49-F238E27FC236}">
                <a16:creationId xmlns:a16="http://schemas.microsoft.com/office/drawing/2014/main" id="{CB322128-41A0-4669-9D1D-F7EB448E0918}"/>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8B622353-F52B-4D5B-9FF0-948E628F45C3}" type="slidenum">
              <a:rPr lang="nl-NL" altLang="nl-NL"/>
              <a:pPr>
                <a:defRPr/>
              </a:pPr>
              <a:t>‹nr.›</a:t>
            </a:fld>
            <a:endParaRPr lang="nl-NL" altLang="nl-NL"/>
          </a:p>
        </p:txBody>
      </p:sp>
    </p:spTree>
    <p:extLst>
      <p:ext uri="{BB962C8B-B14F-4D97-AF65-F5344CB8AC3E}">
        <p14:creationId xmlns:p14="http://schemas.microsoft.com/office/powerpoint/2010/main" val="402067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73930C-CCA9-4647-9FC5-9DE2483E7312}"/>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C3C4D212-DB4B-4CFF-B87A-FB50DD42F49C}" type="datetimeFigureOut">
              <a:rPr lang="nl-NL"/>
              <a:pPr>
                <a:defRPr/>
              </a:pPr>
              <a:t>5-11-2021</a:t>
            </a:fld>
            <a:endParaRPr lang="nl-NL"/>
          </a:p>
        </p:txBody>
      </p:sp>
      <p:sp>
        <p:nvSpPr>
          <p:cNvPr id="5" name="Tijdelijke aanduiding voor voettekst 4">
            <a:extLst>
              <a:ext uri="{FF2B5EF4-FFF2-40B4-BE49-F238E27FC236}">
                <a16:creationId xmlns:a16="http://schemas.microsoft.com/office/drawing/2014/main" id="{A456ABEB-C019-49B3-A70B-61751337C4AE}"/>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6" name="Tijdelijke aanduiding voor dianummer 5">
            <a:extLst>
              <a:ext uri="{FF2B5EF4-FFF2-40B4-BE49-F238E27FC236}">
                <a16:creationId xmlns:a16="http://schemas.microsoft.com/office/drawing/2014/main" id="{0A68BF56-5524-45F6-BAC2-5B9B80209F0C}"/>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2EB42D22-D033-45E2-897E-9E3A4D50A900}" type="slidenum">
              <a:rPr lang="nl-NL" altLang="nl-NL"/>
              <a:pPr>
                <a:defRPr/>
              </a:pPr>
              <a:t>‹nr.›</a:t>
            </a:fld>
            <a:endParaRPr lang="nl-NL" altLang="nl-NL"/>
          </a:p>
        </p:txBody>
      </p:sp>
    </p:spTree>
    <p:extLst>
      <p:ext uri="{BB962C8B-B14F-4D97-AF65-F5344CB8AC3E}">
        <p14:creationId xmlns:p14="http://schemas.microsoft.com/office/powerpoint/2010/main" val="302506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965534-5BC9-4F62-ABB7-320556CF120E}"/>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38A69D76-E731-41B4-B3E0-656305D106E4}" type="datetimeFigureOut">
              <a:rPr lang="nl-NL"/>
              <a:pPr>
                <a:defRPr/>
              </a:pPr>
              <a:t>5-11-2021</a:t>
            </a:fld>
            <a:endParaRPr lang="nl-NL"/>
          </a:p>
        </p:txBody>
      </p:sp>
      <p:sp>
        <p:nvSpPr>
          <p:cNvPr id="5" name="Tijdelijke aanduiding voor voettekst 4">
            <a:extLst>
              <a:ext uri="{FF2B5EF4-FFF2-40B4-BE49-F238E27FC236}">
                <a16:creationId xmlns:a16="http://schemas.microsoft.com/office/drawing/2014/main" id="{B01D388B-E39A-46A3-8E75-BB88A0214548}"/>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6" name="Tijdelijke aanduiding voor dianummer 5">
            <a:extLst>
              <a:ext uri="{FF2B5EF4-FFF2-40B4-BE49-F238E27FC236}">
                <a16:creationId xmlns:a16="http://schemas.microsoft.com/office/drawing/2014/main" id="{69A46D2F-E5B3-489F-A98B-7559A85B985E}"/>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B146F29C-A43D-49D8-92A5-1F960EB7D42D}" type="slidenum">
              <a:rPr lang="nl-NL" altLang="nl-NL"/>
              <a:pPr>
                <a:defRPr/>
              </a:pPr>
              <a:t>‹nr.›</a:t>
            </a:fld>
            <a:endParaRPr lang="nl-NL" altLang="nl-NL"/>
          </a:p>
        </p:txBody>
      </p:sp>
    </p:spTree>
    <p:extLst>
      <p:ext uri="{BB962C8B-B14F-4D97-AF65-F5344CB8AC3E}">
        <p14:creationId xmlns:p14="http://schemas.microsoft.com/office/powerpoint/2010/main" val="236439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825FBC-8689-47EF-9E4B-CBB1BDED71A8}"/>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320F0C0C-20B1-4BF0-86CF-AF808034ED1C}" type="datetimeFigureOut">
              <a:rPr lang="nl-NL"/>
              <a:pPr>
                <a:defRPr/>
              </a:pPr>
              <a:t>5-11-2021</a:t>
            </a:fld>
            <a:endParaRPr lang="nl-NL"/>
          </a:p>
        </p:txBody>
      </p:sp>
      <p:sp>
        <p:nvSpPr>
          <p:cNvPr id="5" name="Tijdelijke aanduiding voor voettekst 4">
            <a:extLst>
              <a:ext uri="{FF2B5EF4-FFF2-40B4-BE49-F238E27FC236}">
                <a16:creationId xmlns:a16="http://schemas.microsoft.com/office/drawing/2014/main" id="{82F5755E-E42D-43F8-93E5-E4DB4777E130}"/>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6" name="Tijdelijke aanduiding voor dianummer 5">
            <a:extLst>
              <a:ext uri="{FF2B5EF4-FFF2-40B4-BE49-F238E27FC236}">
                <a16:creationId xmlns:a16="http://schemas.microsoft.com/office/drawing/2014/main" id="{77A154C9-88E5-465E-A12C-402A8F36572B}"/>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B2B57427-E95E-41D9-BF04-A3A835A4BD0D}" type="slidenum">
              <a:rPr lang="nl-NL" altLang="nl-NL"/>
              <a:pPr>
                <a:defRPr/>
              </a:pPr>
              <a:t>‹nr.›</a:t>
            </a:fld>
            <a:endParaRPr lang="nl-NL" altLang="nl-NL"/>
          </a:p>
        </p:txBody>
      </p:sp>
    </p:spTree>
    <p:extLst>
      <p:ext uri="{BB962C8B-B14F-4D97-AF65-F5344CB8AC3E}">
        <p14:creationId xmlns:p14="http://schemas.microsoft.com/office/powerpoint/2010/main" val="174038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a:extLst>
              <a:ext uri="{FF2B5EF4-FFF2-40B4-BE49-F238E27FC236}">
                <a16:creationId xmlns:a16="http://schemas.microsoft.com/office/drawing/2014/main" id="{5DF2039B-506D-48FC-B668-57E363D1CD13}"/>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57C37C03-E2A6-4681-9556-8BEC96B805A3}" type="datetimeFigureOut">
              <a:rPr lang="nl-NL"/>
              <a:pPr>
                <a:defRPr/>
              </a:pPr>
              <a:t>5-11-2021</a:t>
            </a:fld>
            <a:endParaRPr lang="nl-NL"/>
          </a:p>
        </p:txBody>
      </p:sp>
      <p:sp>
        <p:nvSpPr>
          <p:cNvPr id="5" name="Tijdelijke aanduiding voor voettekst 4">
            <a:extLst>
              <a:ext uri="{FF2B5EF4-FFF2-40B4-BE49-F238E27FC236}">
                <a16:creationId xmlns:a16="http://schemas.microsoft.com/office/drawing/2014/main" id="{10ADF245-F0FE-46EC-820A-43D16D206EA9}"/>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6" name="Tijdelijke aanduiding voor dianummer 5">
            <a:extLst>
              <a:ext uri="{FF2B5EF4-FFF2-40B4-BE49-F238E27FC236}">
                <a16:creationId xmlns:a16="http://schemas.microsoft.com/office/drawing/2014/main" id="{F4241F43-8BDF-491E-B813-228E2C9EA128}"/>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78CD0C42-1923-44D5-9BFC-E4734DBE455E}" type="slidenum">
              <a:rPr lang="nl-NL" altLang="nl-NL"/>
              <a:pPr>
                <a:defRPr/>
              </a:pPr>
              <a:t>‹nr.›</a:t>
            </a:fld>
            <a:endParaRPr lang="nl-NL" altLang="nl-NL"/>
          </a:p>
        </p:txBody>
      </p:sp>
    </p:spTree>
    <p:extLst>
      <p:ext uri="{BB962C8B-B14F-4D97-AF65-F5344CB8AC3E}">
        <p14:creationId xmlns:p14="http://schemas.microsoft.com/office/powerpoint/2010/main" val="299138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768C726-C5A1-4FC4-A202-E56DF1A41C4C}"/>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354A152E-B926-4172-8EE6-BFC155336E3F}" type="datetimeFigureOut">
              <a:rPr lang="nl-NL"/>
              <a:pPr>
                <a:defRPr/>
              </a:pPr>
              <a:t>5-11-2021</a:t>
            </a:fld>
            <a:endParaRPr lang="nl-NL"/>
          </a:p>
        </p:txBody>
      </p:sp>
      <p:sp>
        <p:nvSpPr>
          <p:cNvPr id="6" name="Tijdelijke aanduiding voor voettekst 5">
            <a:extLst>
              <a:ext uri="{FF2B5EF4-FFF2-40B4-BE49-F238E27FC236}">
                <a16:creationId xmlns:a16="http://schemas.microsoft.com/office/drawing/2014/main" id="{8AC03455-7A17-4DFA-BBD3-D48B9125656D}"/>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4D7EBBCC-5FD1-4390-9B5D-664A7EEC2620}"/>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BE30580B-97ED-4EB0-9B6E-9EBFFFDEEBA0}" type="slidenum">
              <a:rPr lang="nl-NL" altLang="nl-NL"/>
              <a:pPr>
                <a:defRPr/>
              </a:pPr>
              <a:t>‹nr.›</a:t>
            </a:fld>
            <a:endParaRPr lang="nl-NL" altLang="nl-NL"/>
          </a:p>
        </p:txBody>
      </p:sp>
    </p:spTree>
    <p:extLst>
      <p:ext uri="{BB962C8B-B14F-4D97-AF65-F5344CB8AC3E}">
        <p14:creationId xmlns:p14="http://schemas.microsoft.com/office/powerpoint/2010/main" val="272901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9887F1A-4072-47A8-AD96-D10154A7E96C}"/>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F083C226-1B27-4984-8089-19BA5534EAC8}" type="datetimeFigureOut">
              <a:rPr lang="nl-NL"/>
              <a:pPr>
                <a:defRPr/>
              </a:pPr>
              <a:t>5-11-2021</a:t>
            </a:fld>
            <a:endParaRPr lang="nl-NL"/>
          </a:p>
        </p:txBody>
      </p:sp>
      <p:sp>
        <p:nvSpPr>
          <p:cNvPr id="8" name="Tijdelijke aanduiding voor voettekst 7">
            <a:extLst>
              <a:ext uri="{FF2B5EF4-FFF2-40B4-BE49-F238E27FC236}">
                <a16:creationId xmlns:a16="http://schemas.microsoft.com/office/drawing/2014/main" id="{9236EA64-284B-4126-9DDB-D763223E9423}"/>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9" name="Tijdelijke aanduiding voor dianummer 8">
            <a:extLst>
              <a:ext uri="{FF2B5EF4-FFF2-40B4-BE49-F238E27FC236}">
                <a16:creationId xmlns:a16="http://schemas.microsoft.com/office/drawing/2014/main" id="{4BA9029C-47B0-4BE7-9518-8B760B57AA18}"/>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32CAB59C-797F-472D-84EA-B4E49161761A}" type="slidenum">
              <a:rPr lang="nl-NL" altLang="nl-NL"/>
              <a:pPr>
                <a:defRPr/>
              </a:pPr>
              <a:t>‹nr.›</a:t>
            </a:fld>
            <a:endParaRPr lang="nl-NL" altLang="nl-NL"/>
          </a:p>
        </p:txBody>
      </p:sp>
    </p:spTree>
    <p:extLst>
      <p:ext uri="{BB962C8B-B14F-4D97-AF65-F5344CB8AC3E}">
        <p14:creationId xmlns:p14="http://schemas.microsoft.com/office/powerpoint/2010/main" val="529772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E814005B-AC7E-4AF0-80F4-784F7EB8B5ED}"/>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8AD1FC53-16BD-48DD-BB5D-76D41B505F36}" type="datetimeFigureOut">
              <a:rPr lang="nl-NL"/>
              <a:pPr>
                <a:defRPr/>
              </a:pPr>
              <a:t>5-11-2021</a:t>
            </a:fld>
            <a:endParaRPr lang="nl-NL"/>
          </a:p>
        </p:txBody>
      </p:sp>
      <p:sp>
        <p:nvSpPr>
          <p:cNvPr id="4" name="Tijdelijke aanduiding voor voettekst 3">
            <a:extLst>
              <a:ext uri="{FF2B5EF4-FFF2-40B4-BE49-F238E27FC236}">
                <a16:creationId xmlns:a16="http://schemas.microsoft.com/office/drawing/2014/main" id="{3F46549F-D356-437E-BEF1-6A760C7E59EE}"/>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5" name="Tijdelijke aanduiding voor dianummer 4">
            <a:extLst>
              <a:ext uri="{FF2B5EF4-FFF2-40B4-BE49-F238E27FC236}">
                <a16:creationId xmlns:a16="http://schemas.microsoft.com/office/drawing/2014/main" id="{4D97C32D-06A7-4198-90D5-DB9AD4E1D065}"/>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DEAF5F7B-DF48-4FB0-BB62-F96BEDCC86A5}" type="slidenum">
              <a:rPr lang="nl-NL" altLang="nl-NL"/>
              <a:pPr>
                <a:defRPr/>
              </a:pPr>
              <a:t>‹nr.›</a:t>
            </a:fld>
            <a:endParaRPr lang="nl-NL" altLang="nl-NL"/>
          </a:p>
        </p:txBody>
      </p:sp>
    </p:spTree>
    <p:extLst>
      <p:ext uri="{BB962C8B-B14F-4D97-AF65-F5344CB8AC3E}">
        <p14:creationId xmlns:p14="http://schemas.microsoft.com/office/powerpoint/2010/main" val="249594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8E603D-93EC-49B0-8756-4A45AA9CE2F2}"/>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D5E1456F-48F3-4B20-8FB1-D929779EFEC5}" type="datetimeFigureOut">
              <a:rPr lang="nl-NL"/>
              <a:pPr>
                <a:defRPr/>
              </a:pPr>
              <a:t>5-11-2021</a:t>
            </a:fld>
            <a:endParaRPr lang="nl-NL"/>
          </a:p>
        </p:txBody>
      </p:sp>
      <p:sp>
        <p:nvSpPr>
          <p:cNvPr id="3" name="Tijdelijke aanduiding voor voettekst 2">
            <a:extLst>
              <a:ext uri="{FF2B5EF4-FFF2-40B4-BE49-F238E27FC236}">
                <a16:creationId xmlns:a16="http://schemas.microsoft.com/office/drawing/2014/main" id="{101054FB-E6AB-4F63-991E-33D473D84EBA}"/>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4" name="Tijdelijke aanduiding voor dianummer 3">
            <a:extLst>
              <a:ext uri="{FF2B5EF4-FFF2-40B4-BE49-F238E27FC236}">
                <a16:creationId xmlns:a16="http://schemas.microsoft.com/office/drawing/2014/main" id="{FCF20C1A-7342-496D-A7C6-8C926D3C02BA}"/>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09E83EDC-C164-4383-BD2F-CAAA092531B5}" type="slidenum">
              <a:rPr lang="nl-NL" altLang="nl-NL"/>
              <a:pPr>
                <a:defRPr/>
              </a:pPr>
              <a:t>‹nr.›</a:t>
            </a:fld>
            <a:endParaRPr lang="nl-NL" altLang="nl-NL"/>
          </a:p>
        </p:txBody>
      </p:sp>
    </p:spTree>
    <p:extLst>
      <p:ext uri="{BB962C8B-B14F-4D97-AF65-F5344CB8AC3E}">
        <p14:creationId xmlns:p14="http://schemas.microsoft.com/office/powerpoint/2010/main" val="414600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3AAE7C1E-9366-4136-A921-2321EC999B19}"/>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03DA5104-EDE2-4761-8B12-B6B3D3B226F5}" type="datetimeFigureOut">
              <a:rPr lang="nl-NL"/>
              <a:pPr>
                <a:defRPr/>
              </a:pPr>
              <a:t>5-11-2021</a:t>
            </a:fld>
            <a:endParaRPr lang="nl-NL"/>
          </a:p>
        </p:txBody>
      </p:sp>
      <p:sp>
        <p:nvSpPr>
          <p:cNvPr id="6" name="Tijdelijke aanduiding voor voettekst 5">
            <a:extLst>
              <a:ext uri="{FF2B5EF4-FFF2-40B4-BE49-F238E27FC236}">
                <a16:creationId xmlns:a16="http://schemas.microsoft.com/office/drawing/2014/main" id="{05F1A0FA-64BB-4A31-B711-328588600D46}"/>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931B928A-42FF-4B63-B832-C9423C51AC65}"/>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ADF5A9E6-9316-4A49-A1B2-125B7643F907}" type="slidenum">
              <a:rPr lang="nl-NL" altLang="nl-NL"/>
              <a:pPr>
                <a:defRPr/>
              </a:pPr>
              <a:t>‹nr.›</a:t>
            </a:fld>
            <a:endParaRPr lang="nl-NL" altLang="nl-NL"/>
          </a:p>
        </p:txBody>
      </p:sp>
    </p:spTree>
    <p:extLst>
      <p:ext uri="{BB962C8B-B14F-4D97-AF65-F5344CB8AC3E}">
        <p14:creationId xmlns:p14="http://schemas.microsoft.com/office/powerpoint/2010/main" val="205345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a:extLst>
              <a:ext uri="{FF2B5EF4-FFF2-40B4-BE49-F238E27FC236}">
                <a16:creationId xmlns:a16="http://schemas.microsoft.com/office/drawing/2014/main" id="{AE7F3C07-9C04-4B55-8CF5-D90577F06122}"/>
              </a:ext>
            </a:extLst>
          </p:cNvPr>
          <p:cNvSpPr>
            <a:spLocks noGrp="1"/>
          </p:cNvSpPr>
          <p:nvPr>
            <p:ph type="dt" sz="half" idx="10"/>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fld id="{6C6BDFA3-79C4-40CE-98ED-D36C7E589590}" type="datetimeFigureOut">
              <a:rPr lang="nl-NL"/>
              <a:pPr>
                <a:defRPr/>
              </a:pPr>
              <a:t>5-11-2021</a:t>
            </a:fld>
            <a:endParaRPr lang="nl-NL"/>
          </a:p>
        </p:txBody>
      </p:sp>
      <p:sp>
        <p:nvSpPr>
          <p:cNvPr id="6" name="Tijdelijke aanduiding voor voettekst 5">
            <a:extLst>
              <a:ext uri="{FF2B5EF4-FFF2-40B4-BE49-F238E27FC236}">
                <a16:creationId xmlns:a16="http://schemas.microsoft.com/office/drawing/2014/main" id="{C9FCE276-C430-47BA-9CB7-CD20EC5CA5F5}"/>
              </a:ext>
            </a:extLst>
          </p:cNvPr>
          <p:cNvSpPr>
            <a:spLocks noGrp="1"/>
          </p:cNvSpPr>
          <p:nvPr>
            <p:ph type="ftr" sz="quarter" idx="11"/>
          </p:nvPr>
        </p:nvSpPr>
        <p:spPr/>
        <p:txBody>
          <a:bodyPr/>
          <a:lstStyle>
            <a:lvl1pPr eaLnBrk="0" fontAlgn="base" hangingPunct="0">
              <a:spcBef>
                <a:spcPct val="0"/>
              </a:spcBef>
              <a:spcAft>
                <a:spcPct val="0"/>
              </a:spcAft>
              <a:defRPr>
                <a:latin typeface="Times" charset="0"/>
                <a:ea typeface="MS PGothic" pitchFamily="34" charset="-128"/>
              </a:defRPr>
            </a:lvl1pPr>
          </a:lstStyle>
          <a:p>
            <a:pPr>
              <a:defRPr/>
            </a:pPr>
            <a:endParaRPr lang="nl-NL"/>
          </a:p>
        </p:txBody>
      </p:sp>
      <p:sp>
        <p:nvSpPr>
          <p:cNvPr id="7" name="Tijdelijke aanduiding voor dianummer 6">
            <a:extLst>
              <a:ext uri="{FF2B5EF4-FFF2-40B4-BE49-F238E27FC236}">
                <a16:creationId xmlns:a16="http://schemas.microsoft.com/office/drawing/2014/main" id="{50D88737-FBED-4590-8931-BD6823C80AAA}"/>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AAC8FAC7-5351-4E55-9535-22FDD5C6B87E}" type="slidenum">
              <a:rPr lang="nl-NL" altLang="nl-NL"/>
              <a:pPr>
                <a:defRPr/>
              </a:pPr>
              <a:t>‹nr.›</a:t>
            </a:fld>
            <a:endParaRPr lang="nl-NL" altLang="nl-NL"/>
          </a:p>
        </p:txBody>
      </p:sp>
    </p:spTree>
    <p:extLst>
      <p:ext uri="{BB962C8B-B14F-4D97-AF65-F5344CB8AC3E}">
        <p14:creationId xmlns:p14="http://schemas.microsoft.com/office/powerpoint/2010/main" val="158917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257DF3C3-E9DD-478A-A0B5-C7ADD1FE429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a:extLst>
              <a:ext uri="{FF2B5EF4-FFF2-40B4-BE49-F238E27FC236}">
                <a16:creationId xmlns:a16="http://schemas.microsoft.com/office/drawing/2014/main" id="{3F837142-D25A-4052-AADB-00E954E5084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1E1D71D5-E515-463A-8910-3FF3EE3378F8}"/>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defRPr>
            </a:lvl1pPr>
          </a:lstStyle>
          <a:p>
            <a:pPr>
              <a:defRPr/>
            </a:pPr>
            <a:fld id="{22CD9AE0-B30E-4656-A86C-49AC2C846779}" type="datetimeFigureOut">
              <a:rPr lang="nl-NL"/>
              <a:pPr>
                <a:defRPr/>
              </a:pPr>
              <a:t>5-11-2021</a:t>
            </a:fld>
            <a:endParaRPr lang="nl-NL"/>
          </a:p>
        </p:txBody>
      </p:sp>
      <p:sp>
        <p:nvSpPr>
          <p:cNvPr id="5" name="Tijdelijke aanduiding voor voettekst 4">
            <a:extLst>
              <a:ext uri="{FF2B5EF4-FFF2-40B4-BE49-F238E27FC236}">
                <a16:creationId xmlns:a16="http://schemas.microsoft.com/office/drawing/2014/main" id="{C6AB7118-DB5E-405E-8231-C4A5DEE6731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nl-NL"/>
          </a:p>
        </p:txBody>
      </p:sp>
      <p:sp>
        <p:nvSpPr>
          <p:cNvPr id="6" name="Tijdelijke aanduiding voor dianummer 5">
            <a:extLst>
              <a:ext uri="{FF2B5EF4-FFF2-40B4-BE49-F238E27FC236}">
                <a16:creationId xmlns:a16="http://schemas.microsoft.com/office/drawing/2014/main" id="{389E5BF0-B8C0-40FA-827C-5E4DCF159BE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14504CA-4339-4DC1-B098-184BA72D18AB}"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lektrip.n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Tonnie.tekelenburg@lochemenergie.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hyperlink" Target="https://nos.nl/collectie/13880/artikel/2400900-onrust-op-de-gasmarkt-neemt-wat-af-hoe-gaat-het-verder" TargetMode="External"/><Relationship Id="rId4" Type="http://schemas.openxmlformats.org/officeDocument/2006/relationships/hyperlink" Target="https://youtu.be/RvTxTLy1kh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ochemenergie.net/producten/hanzebo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1AE8D643-CB2E-492C-B2AC-87ECB10462B9}"/>
              </a:ext>
            </a:extLst>
          </p:cNvPr>
          <p:cNvSpPr>
            <a:spLocks noGrp="1"/>
          </p:cNvSpPr>
          <p:nvPr>
            <p:ph type="ctrTitle"/>
          </p:nvPr>
        </p:nvSpPr>
        <p:spPr/>
        <p:txBody>
          <a:bodyPr/>
          <a:lstStyle/>
          <a:p>
            <a:pPr eaLnBrk="1" hangingPunct="1"/>
            <a:r>
              <a:rPr lang="nl-NL" altLang="nl-NL" b="1" dirty="0">
                <a:solidFill>
                  <a:srgbClr val="00B050"/>
                </a:solidFill>
              </a:rPr>
              <a:t>Hoge energierekening?</a:t>
            </a:r>
            <a:br>
              <a:rPr lang="nl-NL" altLang="nl-NL" b="1" dirty="0">
                <a:solidFill>
                  <a:srgbClr val="00B050"/>
                </a:solidFill>
              </a:rPr>
            </a:br>
            <a:r>
              <a:rPr lang="nl-NL" altLang="nl-NL" b="1" dirty="0">
                <a:solidFill>
                  <a:srgbClr val="00B050"/>
                </a:solidFill>
              </a:rPr>
              <a:t>Ik kan er wat aan doen!</a:t>
            </a:r>
          </a:p>
        </p:txBody>
      </p:sp>
      <p:sp>
        <p:nvSpPr>
          <p:cNvPr id="3" name="Subtitel 2">
            <a:extLst>
              <a:ext uri="{FF2B5EF4-FFF2-40B4-BE49-F238E27FC236}">
                <a16:creationId xmlns:a16="http://schemas.microsoft.com/office/drawing/2014/main" id="{13D62418-69BF-4567-B10F-D16F4E61B339}"/>
              </a:ext>
            </a:extLst>
          </p:cNvPr>
          <p:cNvSpPr>
            <a:spLocks noGrp="1"/>
          </p:cNvSpPr>
          <p:nvPr>
            <p:ph type="subTitle" idx="1"/>
          </p:nvPr>
        </p:nvSpPr>
        <p:spPr>
          <a:xfrm>
            <a:off x="1331913" y="4365625"/>
            <a:ext cx="6400800" cy="1752600"/>
          </a:xfrm>
        </p:spPr>
        <p:txBody>
          <a:bodyPr rtlCol="0">
            <a:normAutofit/>
          </a:bodyPr>
          <a:lstStyle/>
          <a:p>
            <a:pPr eaLnBrk="1" fontAlgn="auto" hangingPunct="1">
              <a:spcAft>
                <a:spcPts val="0"/>
              </a:spcAft>
              <a:defRPr/>
            </a:pPr>
            <a:r>
              <a:rPr lang="nl-NL" i="1" dirty="0"/>
              <a:t>Almen, 3 November 2021</a:t>
            </a:r>
          </a:p>
          <a:p>
            <a:pPr eaLnBrk="1" fontAlgn="auto" hangingPunct="1">
              <a:spcAft>
                <a:spcPts val="0"/>
              </a:spcAft>
              <a:defRPr/>
            </a:pPr>
            <a:r>
              <a:rPr lang="nl-NL" i="1" dirty="0"/>
              <a:t>Tonnie Tekelenburg</a:t>
            </a:r>
          </a:p>
        </p:txBody>
      </p:sp>
      <p:pic>
        <p:nvPicPr>
          <p:cNvPr id="17412" name="Afbeelding 3">
            <a:extLst>
              <a:ext uri="{FF2B5EF4-FFF2-40B4-BE49-F238E27FC236}">
                <a16:creationId xmlns:a16="http://schemas.microsoft.com/office/drawing/2014/main" id="{D4BAA4A0-DDDE-43E3-ABB1-C0C8E7CE5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3413"/>
            <a:ext cx="39528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32" y="1196752"/>
            <a:ext cx="8226971" cy="720080"/>
          </a:xfrm>
        </p:spPr>
        <p:style>
          <a:lnRef idx="2">
            <a:schemeClr val="accent3"/>
          </a:lnRef>
          <a:fillRef idx="1">
            <a:schemeClr val="lt1"/>
          </a:fillRef>
          <a:effectRef idx="0">
            <a:schemeClr val="accent3"/>
          </a:effectRef>
          <a:fontRef idx="minor">
            <a:schemeClr val="dk1"/>
          </a:fontRef>
        </p:style>
        <p:txBody>
          <a:bodyPr rIns="1332000">
            <a:normAutofit/>
          </a:bodyPr>
          <a:lstStyle/>
          <a:p>
            <a:r>
              <a:rPr lang="nl-NL" sz="2600" dirty="0"/>
              <a:t>Zon op andermans dak met postcoderoosregeling:</a:t>
            </a:r>
          </a:p>
        </p:txBody>
      </p:sp>
      <p:sp>
        <p:nvSpPr>
          <p:cNvPr id="3" name="Content Placeholder 2"/>
          <p:cNvSpPr>
            <a:spLocks noGrp="1"/>
          </p:cNvSpPr>
          <p:nvPr>
            <p:ph idx="1"/>
          </p:nvPr>
        </p:nvSpPr>
        <p:spPr>
          <a:xfrm>
            <a:off x="346832" y="1772816"/>
            <a:ext cx="8545648" cy="4104456"/>
          </a:xfrm>
        </p:spPr>
        <p:txBody>
          <a:bodyPr>
            <a:normAutofit fontScale="92500" lnSpcReduction="10000"/>
          </a:bodyPr>
          <a:lstStyle/>
          <a:p>
            <a:pPr marL="0" indent="0">
              <a:buNone/>
            </a:pPr>
            <a:endParaRPr lang="nl-NL" sz="2000" strike="sngStrike" dirty="0"/>
          </a:p>
          <a:p>
            <a:pPr marL="457200" indent="-457200">
              <a:buFont typeface="+mj-lt"/>
              <a:buAutoNum type="arabicPeriod"/>
            </a:pPr>
            <a:r>
              <a:rPr lang="nl-NL" sz="2000" b="1" dirty="0">
                <a:solidFill>
                  <a:srgbClr val="00B050"/>
                </a:solidFill>
              </a:rPr>
              <a:t>Grote daken </a:t>
            </a:r>
            <a:r>
              <a:rPr lang="nl-NL" sz="2000" dirty="0"/>
              <a:t>gebruiken om ca. 150-200 panelen te plaatsen voor mensen die zelf geen geschikt dak hebben</a:t>
            </a:r>
          </a:p>
          <a:p>
            <a:pPr marL="457200" indent="-457200">
              <a:buFont typeface="+mj-lt"/>
              <a:buAutoNum type="arabicPeriod"/>
            </a:pPr>
            <a:r>
              <a:rPr lang="nl-NL" sz="2000" dirty="0">
                <a:cs typeface="Times New Roman" pitchFamily="18" charset="0"/>
              </a:rPr>
              <a:t>Je organiseert dit samen </a:t>
            </a:r>
            <a:r>
              <a:rPr lang="nl-NL" sz="2000" b="1" dirty="0">
                <a:solidFill>
                  <a:srgbClr val="00B050"/>
                </a:solidFill>
                <a:cs typeface="Times New Roman" pitchFamily="18" charset="0"/>
              </a:rPr>
              <a:t>in een coöperatie</a:t>
            </a:r>
            <a:r>
              <a:rPr lang="nl-NL" sz="2000" dirty="0">
                <a:cs typeface="Times New Roman" pitchFamily="18" charset="0"/>
              </a:rPr>
              <a:t>. Investering in de zonnepanelen en de netwerkaansluiting worden betaald door de coöperatie</a:t>
            </a:r>
          </a:p>
          <a:p>
            <a:pPr marL="457200" indent="-457200">
              <a:buFont typeface="+mj-lt"/>
              <a:buAutoNum type="arabicPeriod"/>
            </a:pPr>
            <a:r>
              <a:rPr lang="nl-NL" sz="2000" dirty="0"/>
              <a:t>Leden/investeerders moeten binnen een zgn. </a:t>
            </a:r>
            <a:r>
              <a:rPr lang="nl-NL" sz="2000" b="1" dirty="0">
                <a:solidFill>
                  <a:srgbClr val="00B050"/>
                </a:solidFill>
              </a:rPr>
              <a:t>postcoderoos</a:t>
            </a:r>
            <a:r>
              <a:rPr lang="nl-NL" sz="2000" dirty="0"/>
              <a:t> wonen (zie plaatje volgende slide)</a:t>
            </a:r>
          </a:p>
          <a:p>
            <a:pPr marL="457200" indent="-457200">
              <a:buFont typeface="+mj-lt"/>
              <a:buAutoNum type="arabicPeriod"/>
            </a:pPr>
            <a:r>
              <a:rPr lang="nl-NL" sz="2000" dirty="0"/>
              <a:t>Een certificaat/paneel kost voor een deelnemer </a:t>
            </a:r>
            <a:r>
              <a:rPr lang="nl-NL" sz="2000" b="1" dirty="0">
                <a:solidFill>
                  <a:srgbClr val="00B050"/>
                </a:solidFill>
              </a:rPr>
              <a:t>€ 325,-</a:t>
            </a:r>
          </a:p>
          <a:p>
            <a:pPr marL="457200" indent="-457200">
              <a:buFont typeface="+mj-lt"/>
              <a:buAutoNum type="arabicPeriod"/>
            </a:pPr>
            <a:r>
              <a:rPr lang="nl-NL" sz="2000" dirty="0"/>
              <a:t>De coöperatie vraagt subsidie (</a:t>
            </a:r>
            <a:r>
              <a:rPr lang="nl-NL" sz="2000" b="1" dirty="0">
                <a:solidFill>
                  <a:srgbClr val="00B050"/>
                </a:solidFill>
              </a:rPr>
              <a:t>SCE: Subsidie Coöperatieve Energieopwekking</a:t>
            </a:r>
            <a:r>
              <a:rPr lang="nl-NL" sz="2000" dirty="0"/>
              <a:t>)</a:t>
            </a:r>
          </a:p>
          <a:p>
            <a:pPr marL="457200" indent="-457200">
              <a:buFont typeface="+mj-lt"/>
              <a:buAutoNum type="arabicPeriod"/>
            </a:pPr>
            <a:r>
              <a:rPr lang="nl-NL" sz="2000" dirty="0"/>
              <a:t>Deelnemers krijgen </a:t>
            </a:r>
            <a:r>
              <a:rPr lang="nl-NL" sz="2000" b="1" dirty="0">
                <a:solidFill>
                  <a:srgbClr val="00B050"/>
                </a:solidFill>
              </a:rPr>
              <a:t>15 jaar lang een bijdrage over de opgewekte  en  gesubsidieerde kWh, plus winstdeling </a:t>
            </a:r>
            <a:r>
              <a:rPr lang="nl-NL" sz="2000" dirty="0"/>
              <a:t>uit de exploitatie door LochemEnergie</a:t>
            </a:r>
          </a:p>
          <a:p>
            <a:pPr marL="457200" indent="-457200">
              <a:buFont typeface="+mj-lt"/>
              <a:buAutoNum type="arabicPeriod"/>
            </a:pPr>
            <a:r>
              <a:rPr lang="nl-NL" sz="2000" b="1" dirty="0">
                <a:solidFill>
                  <a:srgbClr val="00B050"/>
                </a:solidFill>
              </a:rPr>
              <a:t>Dakeigenaar</a:t>
            </a:r>
            <a:r>
              <a:rPr lang="nl-NL" sz="2000" dirty="0"/>
              <a:t> kan zelf  ook deelnemen in de eerste 15 jaar met korting op certificaatprijs; na 15 jaar overname mogelijk of gezamenlijke exploitatie</a:t>
            </a:r>
          </a:p>
          <a:p>
            <a:pPr marL="457200" indent="-457200">
              <a:buFont typeface="+mj-lt"/>
              <a:buAutoNum type="arabicPeriod"/>
            </a:pPr>
            <a:endParaRPr lang="nl-NL" sz="2000" dirty="0"/>
          </a:p>
        </p:txBody>
      </p:sp>
    </p:spTree>
    <p:extLst>
      <p:ext uri="{BB962C8B-B14F-4D97-AF65-F5344CB8AC3E}">
        <p14:creationId xmlns:p14="http://schemas.microsoft.com/office/powerpoint/2010/main" val="319336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620688"/>
            <a:ext cx="8712968" cy="1551762"/>
          </a:xfrm>
        </p:spPr>
        <p:txBody>
          <a:bodyPr rIns="1584000">
            <a:normAutofit/>
          </a:bodyPr>
          <a:lstStyle/>
          <a:p>
            <a:pPr algn="l"/>
            <a:r>
              <a:rPr lang="nl-NL" sz="2000" dirty="0"/>
              <a:t>Postcoderoos (PCR): 4 </a:t>
            </a:r>
            <a:r>
              <a:rPr lang="nl-NL" sz="2000" dirty="0" err="1"/>
              <a:t>cijferige</a:t>
            </a:r>
            <a:r>
              <a:rPr lang="nl-NL" sz="2000" dirty="0"/>
              <a:t> PC en </a:t>
            </a:r>
            <a:br>
              <a:rPr lang="nl-NL" sz="2000" dirty="0"/>
            </a:br>
            <a:r>
              <a:rPr lang="nl-NL" sz="2000" dirty="0"/>
              <a:t>direct aansluitende </a:t>
            </a:r>
            <a:r>
              <a:rPr lang="nl-NL" sz="2000" dirty="0" err="1"/>
              <a:t>PC’s</a:t>
            </a:r>
            <a:endParaRPr lang="nl-NL" sz="2000" dirty="0"/>
          </a:p>
        </p:txBody>
      </p:sp>
      <p:sp>
        <p:nvSpPr>
          <p:cNvPr id="3" name="Tijdelijke aanduiding voor dianummer 2"/>
          <p:cNvSpPr>
            <a:spLocks noGrp="1"/>
          </p:cNvSpPr>
          <p:nvPr>
            <p:ph type="sldNum" sz="quarter" idx="12"/>
          </p:nvPr>
        </p:nvSpPr>
        <p:spPr/>
        <p:txBody>
          <a:bodyPr/>
          <a:lstStyle/>
          <a:p>
            <a:fld id="{D6CD05E5-5D05-FB4A-B29F-3110EFFCDB1D}" type="slidenum">
              <a:rPr lang="nl-NL" smtClean="0"/>
              <a:pPr/>
              <a:t>11</a:t>
            </a:fld>
            <a:endParaRPr lang="nl-NL"/>
          </a:p>
        </p:txBody>
      </p:sp>
      <p:pic>
        <p:nvPicPr>
          <p:cNvPr id="7" name="Afbeelding 6">
            <a:extLst>
              <a:ext uri="{FF2B5EF4-FFF2-40B4-BE49-F238E27FC236}">
                <a16:creationId xmlns:a16="http://schemas.microsoft.com/office/drawing/2014/main" id="{611EA72B-2D38-4EE4-83BF-8528B197D301}"/>
              </a:ext>
            </a:extLst>
          </p:cNvPr>
          <p:cNvPicPr/>
          <p:nvPr/>
        </p:nvPicPr>
        <p:blipFill rotWithShape="1">
          <a:blip r:embed="rId2">
            <a:extLst>
              <a:ext uri="{28A0092B-C50C-407E-A947-70E740481C1C}">
                <a14:useLocalDpi xmlns:a14="http://schemas.microsoft.com/office/drawing/2010/main" val="0"/>
              </a:ext>
            </a:extLst>
          </a:blip>
          <a:srcRect t="11170" b="16224"/>
          <a:stretch/>
        </p:blipFill>
        <p:spPr>
          <a:xfrm>
            <a:off x="353580" y="1931970"/>
            <a:ext cx="4750037" cy="2546396"/>
          </a:xfrm>
          <a:prstGeom prst="rect">
            <a:avLst/>
          </a:prstGeom>
        </p:spPr>
      </p:pic>
      <p:sp>
        <p:nvSpPr>
          <p:cNvPr id="4" name="Tekstvak 3">
            <a:extLst>
              <a:ext uri="{FF2B5EF4-FFF2-40B4-BE49-F238E27FC236}">
                <a16:creationId xmlns:a16="http://schemas.microsoft.com/office/drawing/2014/main" id="{02C7DDE7-D9EB-3542-B766-CB9F29C99F2D}"/>
              </a:ext>
            </a:extLst>
          </p:cNvPr>
          <p:cNvSpPr txBox="1"/>
          <p:nvPr/>
        </p:nvSpPr>
        <p:spPr>
          <a:xfrm>
            <a:off x="2917907" y="4533230"/>
            <a:ext cx="2116250" cy="738664"/>
          </a:xfrm>
          <a:prstGeom prst="rect">
            <a:avLst/>
          </a:prstGeom>
          <a:noFill/>
          <a:ln>
            <a:solidFill>
              <a:srgbClr val="0070C0"/>
            </a:solidFill>
          </a:ln>
        </p:spPr>
        <p:txBody>
          <a:bodyPr wrap="square" rtlCol="0">
            <a:spAutoFit/>
          </a:bodyPr>
          <a:lstStyle/>
          <a:p>
            <a:r>
              <a:rPr lang="nl-NL" sz="1400" dirty="0" err="1"/>
              <a:t>PC’s</a:t>
            </a:r>
            <a:r>
              <a:rPr lang="nl-NL" sz="1400" dirty="0"/>
              <a:t> 7241, 7242, 7244, 7245 en 7218 zijn één  PCR</a:t>
            </a:r>
          </a:p>
        </p:txBody>
      </p:sp>
      <p:sp>
        <p:nvSpPr>
          <p:cNvPr id="8" name="Tekstvak 7">
            <a:extLst>
              <a:ext uri="{FF2B5EF4-FFF2-40B4-BE49-F238E27FC236}">
                <a16:creationId xmlns:a16="http://schemas.microsoft.com/office/drawing/2014/main" id="{E6C3BEAA-7EC8-1048-B029-553F5CB943D0}"/>
              </a:ext>
            </a:extLst>
          </p:cNvPr>
          <p:cNvSpPr txBox="1"/>
          <p:nvPr/>
        </p:nvSpPr>
        <p:spPr>
          <a:xfrm>
            <a:off x="323528" y="4547012"/>
            <a:ext cx="1898511" cy="738664"/>
          </a:xfrm>
          <a:prstGeom prst="rect">
            <a:avLst/>
          </a:prstGeom>
          <a:noFill/>
          <a:ln>
            <a:solidFill>
              <a:srgbClr val="0070C0"/>
            </a:solidFill>
          </a:ln>
        </p:spPr>
        <p:txBody>
          <a:bodyPr wrap="square" rtlCol="0">
            <a:spAutoFit/>
          </a:bodyPr>
          <a:lstStyle/>
          <a:p>
            <a:r>
              <a:rPr lang="nl-NL" sz="1400" dirty="0" err="1"/>
              <a:t>PC’s</a:t>
            </a:r>
            <a:r>
              <a:rPr lang="nl-NL" sz="1400" dirty="0"/>
              <a:t> 7245, 7241, 7218, 7217 en 7216 zijn één  PCR</a:t>
            </a:r>
          </a:p>
        </p:txBody>
      </p:sp>
      <p:sp>
        <p:nvSpPr>
          <p:cNvPr id="5" name="Rechthoek 4">
            <a:extLst>
              <a:ext uri="{FF2B5EF4-FFF2-40B4-BE49-F238E27FC236}">
                <a16:creationId xmlns:a16="http://schemas.microsoft.com/office/drawing/2014/main" id="{F6D6F03C-8B45-594C-A15B-CD8F118B1C60}"/>
              </a:ext>
            </a:extLst>
          </p:cNvPr>
          <p:cNvSpPr/>
          <p:nvPr/>
        </p:nvSpPr>
        <p:spPr>
          <a:xfrm>
            <a:off x="179512" y="5539726"/>
            <a:ext cx="8333220" cy="369332"/>
          </a:xfrm>
          <a:prstGeom prst="rect">
            <a:avLst/>
          </a:prstGeom>
        </p:spPr>
        <p:txBody>
          <a:bodyPr wrap="square">
            <a:spAutoFit/>
          </a:bodyPr>
          <a:lstStyle/>
          <a:p>
            <a:r>
              <a:rPr lang="nl-NL" dirty="0"/>
              <a:t>De opwekinstallatie mag in elk van de plaatsen staan.</a:t>
            </a:r>
          </a:p>
        </p:txBody>
      </p:sp>
      <p:pic>
        <p:nvPicPr>
          <p:cNvPr id="11" name="Afbeelding 10">
            <a:extLst>
              <a:ext uri="{FF2B5EF4-FFF2-40B4-BE49-F238E27FC236}">
                <a16:creationId xmlns:a16="http://schemas.microsoft.com/office/drawing/2014/main" id="{F7414BF5-A3FF-4684-BB60-A05B1955B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039" y="889532"/>
            <a:ext cx="4095961" cy="4572235"/>
          </a:xfrm>
          <a:prstGeom prst="rect">
            <a:avLst/>
          </a:prstGeom>
        </p:spPr>
      </p:pic>
    </p:spTree>
    <p:extLst>
      <p:ext uri="{BB962C8B-B14F-4D97-AF65-F5344CB8AC3E}">
        <p14:creationId xmlns:p14="http://schemas.microsoft.com/office/powerpoint/2010/main" val="406460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6254D9-1DB5-44B6-A184-B932438F2174}"/>
              </a:ext>
            </a:extLst>
          </p:cNvPr>
          <p:cNvSpPr>
            <a:spLocks noGrp="1"/>
          </p:cNvSpPr>
          <p:nvPr>
            <p:ph type="title"/>
          </p:nvPr>
        </p:nvSpPr>
        <p:spPr/>
        <p:txBody>
          <a:bodyPr>
            <a:normAutofit fontScale="90000"/>
          </a:bodyPr>
          <a:lstStyle/>
          <a:p>
            <a:pPr algn="r"/>
            <a:r>
              <a:rPr lang="nl-NL" b="1" dirty="0">
                <a:solidFill>
                  <a:srgbClr val="00B050"/>
                </a:solidFill>
              </a:rPr>
              <a:t>Elektrische </a:t>
            </a:r>
            <a:br>
              <a:rPr lang="nl-NL" b="1" dirty="0">
                <a:solidFill>
                  <a:srgbClr val="00B050"/>
                </a:solidFill>
              </a:rPr>
            </a:br>
            <a:r>
              <a:rPr lang="nl-NL" b="1" dirty="0">
                <a:solidFill>
                  <a:srgbClr val="00B050"/>
                </a:solidFill>
              </a:rPr>
              <a:t>deelauto</a:t>
            </a:r>
          </a:p>
        </p:txBody>
      </p:sp>
      <p:sp>
        <p:nvSpPr>
          <p:cNvPr id="3" name="Tijdelijke aanduiding voor inhoud 2">
            <a:extLst>
              <a:ext uri="{FF2B5EF4-FFF2-40B4-BE49-F238E27FC236}">
                <a16:creationId xmlns:a16="http://schemas.microsoft.com/office/drawing/2014/main" id="{A76FD8AE-DEF9-4468-A50E-D7981B62332B}"/>
              </a:ext>
            </a:extLst>
          </p:cNvPr>
          <p:cNvSpPr>
            <a:spLocks noGrp="1"/>
          </p:cNvSpPr>
          <p:nvPr>
            <p:ph idx="1"/>
          </p:nvPr>
        </p:nvSpPr>
        <p:spPr>
          <a:xfrm>
            <a:off x="179512" y="1417638"/>
            <a:ext cx="8229600" cy="4525963"/>
          </a:xfrm>
        </p:spPr>
        <p:txBody>
          <a:bodyPr>
            <a:normAutofit lnSpcReduction="10000"/>
          </a:bodyPr>
          <a:lstStyle/>
          <a:p>
            <a:r>
              <a:rPr lang="nl-NL" sz="2400" dirty="0">
                <a:effectLst/>
                <a:latin typeface="Calibri" panose="020F0502020204030204" pitchFamily="34" charset="0"/>
                <a:ea typeface="Calibri" panose="020F0502020204030204" pitchFamily="34" charset="0"/>
                <a:cs typeface="Calibri" panose="020F0502020204030204" pitchFamily="34" charset="0"/>
              </a:rPr>
              <a:t>→  </a:t>
            </a:r>
            <a:r>
              <a:rPr lang="nl-NL"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Doe ervaring op met elektrisch rijden</a:t>
            </a:r>
            <a:r>
              <a:rPr lang="nl-NL" sz="2400" dirty="0">
                <a:effectLst/>
                <a:latin typeface="Calibri" panose="020F0502020204030204" pitchFamily="34" charset="0"/>
                <a:ea typeface="Calibri" panose="020F0502020204030204" pitchFamily="34" charset="0"/>
                <a:cs typeface="Times New Roman" panose="02020603050405020304" pitchFamily="18" charset="0"/>
              </a:rPr>
              <a:t>. Het is veel leuker dan je denkt</a:t>
            </a:r>
          </a:p>
          <a:p>
            <a:r>
              <a:rPr lang="nl-NL" sz="2400" dirty="0">
                <a:effectLst/>
                <a:latin typeface="Calibri" panose="020F0502020204030204" pitchFamily="34" charset="0"/>
                <a:ea typeface="Calibri" panose="020F0502020204030204" pitchFamily="34" charset="0"/>
                <a:cs typeface="Calibri" panose="020F0502020204030204" pitchFamily="34" charset="0"/>
              </a:rPr>
              <a:t>→  </a:t>
            </a:r>
            <a:r>
              <a:rPr lang="nl-NL"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Wees goed voor het milieu</a:t>
            </a:r>
            <a:r>
              <a:rPr lang="nl-NL" sz="2400" dirty="0">
                <a:effectLst/>
                <a:latin typeface="Calibri" panose="020F0502020204030204" pitchFamily="34" charset="0"/>
                <a:ea typeface="Calibri" panose="020F0502020204030204" pitchFamily="34" charset="0"/>
                <a:cs typeface="Times New Roman" panose="02020603050405020304" pitchFamily="18" charset="0"/>
              </a:rPr>
              <a:t>. Gebruik én productie van een e-auto geven 50% minder CO2-uitstoot.</a:t>
            </a:r>
          </a:p>
          <a:p>
            <a:r>
              <a:rPr lang="nl-NL" sz="2400" dirty="0">
                <a:effectLst/>
                <a:latin typeface="Calibri" panose="020F0502020204030204" pitchFamily="34" charset="0"/>
                <a:ea typeface="Calibri" panose="020F0502020204030204" pitchFamily="34" charset="0"/>
                <a:cs typeface="Calibri" panose="020F0502020204030204" pitchFamily="34" charset="0"/>
              </a:rPr>
              <a:t>→  </a:t>
            </a:r>
            <a:r>
              <a:rPr lang="nl-NL"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Zorg uiteindelijk voor </a:t>
            </a:r>
            <a:r>
              <a:rPr lang="nl-NL"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minder auto’s in jouw wijk / buurt.</a:t>
            </a:r>
            <a:r>
              <a:rPr lang="nl-NL" sz="2400" b="1" dirty="0">
                <a:effectLst/>
                <a:latin typeface="Calibri" panose="020F0502020204030204" pitchFamily="34" charset="0"/>
                <a:ea typeface="Calibri" panose="020F0502020204030204" pitchFamily="34" charset="0"/>
                <a:cs typeface="Times New Roman" panose="02020603050405020304" pitchFamily="18" charset="0"/>
              </a:rPr>
              <a:t> </a:t>
            </a:r>
            <a:r>
              <a:rPr lang="nl-NL"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Calibri" panose="020F0502020204030204" pitchFamily="34" charset="0"/>
              </a:rPr>
              <a:t>→  </a:t>
            </a:r>
            <a:r>
              <a:rPr lang="nl-NL"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Wees lief voor je lijf</a:t>
            </a:r>
            <a:r>
              <a:rPr lang="nl-NL" sz="2400" dirty="0">
                <a:effectLst/>
                <a:latin typeface="Calibri" panose="020F0502020204030204" pitchFamily="34" charset="0"/>
                <a:ea typeface="Calibri" panose="020F0502020204030204" pitchFamily="34" charset="0"/>
                <a:cs typeface="Times New Roman" panose="02020603050405020304" pitchFamily="18" charset="0"/>
              </a:rPr>
              <a:t>: je zult minder vanzelfsprekend de auto kiezen en vaker de fiets </a:t>
            </a:r>
          </a:p>
          <a:p>
            <a:r>
              <a:rPr lang="nl-NL" sz="2400" dirty="0">
                <a:effectLst/>
                <a:latin typeface="Calibri" panose="020F0502020204030204" pitchFamily="34" charset="0"/>
                <a:ea typeface="Calibri" panose="020F0502020204030204" pitchFamily="34" charset="0"/>
                <a:cs typeface="Calibri" panose="020F0502020204030204" pitchFamily="34" charset="0"/>
              </a:rPr>
              <a:t>→  </a:t>
            </a:r>
            <a:r>
              <a:rPr lang="nl-NL"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Doe ervaring op met delen</a:t>
            </a:r>
            <a:r>
              <a:rPr lang="nl-NL" sz="2400" dirty="0">
                <a:effectLst/>
                <a:latin typeface="Calibri" panose="020F0502020204030204" pitchFamily="34" charset="0"/>
                <a:ea typeface="Calibri" panose="020F0502020204030204" pitchFamily="34" charset="0"/>
                <a:cs typeface="Times New Roman" panose="02020603050405020304" pitchFamily="18" charset="0"/>
              </a:rPr>
              <a:t>: na afloop weet jij of je de (tweede) auto weg durft te doen.</a:t>
            </a:r>
          </a:p>
          <a:p>
            <a:r>
              <a:rPr lang="nl-NL" sz="2400" dirty="0">
                <a:effectLst/>
                <a:latin typeface="Calibri" panose="020F0502020204030204" pitchFamily="34" charset="0"/>
                <a:ea typeface="Calibri" panose="020F0502020204030204" pitchFamily="34" charset="0"/>
                <a:cs typeface="Calibri" panose="020F0502020204030204" pitchFamily="34" charset="0"/>
              </a:rPr>
              <a:t>→  </a:t>
            </a:r>
            <a:r>
              <a:rPr lang="nl-NL" sz="24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Spreek vaker de mensen in jouw wijk / buurt.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dirty="0">
                <a:effectLst/>
                <a:latin typeface="Calibri" panose="020F0502020204030204" pitchFamily="34" charset="0"/>
                <a:ea typeface="Calibri" panose="020F0502020204030204" pitchFamily="34" charset="0"/>
                <a:cs typeface="Times New Roman" panose="02020603050405020304" pitchFamily="18" charset="0"/>
                <a:hlinkClick r:id="rId2"/>
              </a:rPr>
              <a:t>https://www.elektrip.nl/</a:t>
            </a: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4" name="Afbeelding 3">
            <a:extLst>
              <a:ext uri="{FF2B5EF4-FFF2-40B4-BE49-F238E27FC236}">
                <a16:creationId xmlns:a16="http://schemas.microsoft.com/office/drawing/2014/main" id="{3A23248C-E704-4866-BFFD-AF653F51DDF5}"/>
              </a:ext>
            </a:extLst>
          </p:cNvPr>
          <p:cNvPicPr>
            <a:picLocks noChangeAspect="1"/>
          </p:cNvPicPr>
          <p:nvPr/>
        </p:nvPicPr>
        <p:blipFill>
          <a:blip r:embed="rId3"/>
          <a:stretch>
            <a:fillRect/>
          </a:stretch>
        </p:blipFill>
        <p:spPr>
          <a:xfrm>
            <a:off x="6784008" y="4509120"/>
            <a:ext cx="2359992" cy="2359992"/>
          </a:xfrm>
          <a:prstGeom prst="rect">
            <a:avLst/>
          </a:prstGeom>
        </p:spPr>
      </p:pic>
    </p:spTree>
    <p:extLst>
      <p:ext uri="{BB962C8B-B14F-4D97-AF65-F5344CB8AC3E}">
        <p14:creationId xmlns:p14="http://schemas.microsoft.com/office/powerpoint/2010/main" val="30148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40240-BC36-4367-93FE-B1DA815B8AEB}"/>
              </a:ext>
            </a:extLst>
          </p:cNvPr>
          <p:cNvSpPr>
            <a:spLocks noGrp="1"/>
          </p:cNvSpPr>
          <p:nvPr>
            <p:ph type="title"/>
          </p:nvPr>
        </p:nvSpPr>
        <p:spPr>
          <a:xfrm>
            <a:off x="4183274" y="137262"/>
            <a:ext cx="4752528" cy="1143000"/>
          </a:xfrm>
        </p:spPr>
        <p:txBody>
          <a:bodyPr>
            <a:normAutofit fontScale="90000"/>
          </a:bodyPr>
          <a:lstStyle/>
          <a:p>
            <a:pPr algn="r"/>
            <a:r>
              <a:rPr lang="en-GB" sz="4000" b="1" dirty="0">
                <a:solidFill>
                  <a:srgbClr val="00B050"/>
                </a:solidFill>
              </a:rPr>
              <a:t>TMF </a:t>
            </a:r>
            <a:r>
              <a:rPr lang="en-GB" sz="4000" b="1" dirty="0" err="1">
                <a:solidFill>
                  <a:srgbClr val="00B050"/>
                </a:solidFill>
              </a:rPr>
              <a:t>coöperatieve</a:t>
            </a:r>
            <a:br>
              <a:rPr lang="en-GB" sz="4000" b="1" dirty="0">
                <a:solidFill>
                  <a:srgbClr val="00B050"/>
                </a:solidFill>
              </a:rPr>
            </a:br>
            <a:r>
              <a:rPr lang="en-GB" sz="4000" b="1" dirty="0" err="1">
                <a:solidFill>
                  <a:srgbClr val="00B050"/>
                </a:solidFill>
              </a:rPr>
              <a:t>Europese</a:t>
            </a:r>
            <a:r>
              <a:rPr lang="en-GB" sz="4000" b="1" dirty="0">
                <a:solidFill>
                  <a:srgbClr val="00B050"/>
                </a:solidFill>
              </a:rPr>
              <a:t> app</a:t>
            </a:r>
          </a:p>
        </p:txBody>
      </p:sp>
      <p:pic>
        <p:nvPicPr>
          <p:cNvPr id="4" name="Tijdelijke aanduiding voor inhoud 3"/>
          <p:cNvPicPr>
            <a:picLocks noChangeAspect="1"/>
          </p:cNvPicPr>
          <p:nvPr/>
        </p:nvPicPr>
        <p:blipFill rotWithShape="1">
          <a:blip r:embed="rId2" cstate="print">
            <a:extLst>
              <a:ext uri="{28A0092B-C50C-407E-A947-70E740481C1C}">
                <a14:useLocalDpi xmlns:a14="http://schemas.microsoft.com/office/drawing/2010/main" val="0"/>
              </a:ext>
            </a:extLst>
          </a:blip>
          <a:srcRect t="5455" b="7153"/>
          <a:stretch/>
        </p:blipFill>
        <p:spPr>
          <a:xfrm>
            <a:off x="2534014" y="1283772"/>
            <a:ext cx="2874381" cy="4467945"/>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751717"/>
            <a:ext cx="1096102" cy="503312"/>
          </a:xfrm>
          <a:prstGeom prst="rect">
            <a:avLst/>
          </a:prstGeom>
        </p:spPr>
      </p:pic>
      <p:pic>
        <p:nvPicPr>
          <p:cNvPr id="6" name="Afbeelding 5">
            <a:extLst>
              <a:ext uri="{FF2B5EF4-FFF2-40B4-BE49-F238E27FC236}">
                <a16:creationId xmlns:a16="http://schemas.microsoft.com/office/drawing/2014/main" id="{CA288124-83D2-4A8F-8F71-41326B021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996" y="1268760"/>
            <a:ext cx="1980083" cy="1980083"/>
          </a:xfrm>
          <a:prstGeom prst="rect">
            <a:avLst/>
          </a:prstGeom>
        </p:spPr>
      </p:pic>
      <p:pic>
        <p:nvPicPr>
          <p:cNvPr id="7" name="Afbeelding 6">
            <a:extLst>
              <a:ext uri="{FF2B5EF4-FFF2-40B4-BE49-F238E27FC236}">
                <a16:creationId xmlns:a16="http://schemas.microsoft.com/office/drawing/2014/main" id="{982547AD-BD0F-4D30-A60C-D31AB1D135C3}"/>
              </a:ext>
            </a:extLst>
          </p:cNvPr>
          <p:cNvPicPr>
            <a:picLocks noChangeAspect="1"/>
          </p:cNvPicPr>
          <p:nvPr/>
        </p:nvPicPr>
        <p:blipFill rotWithShape="1">
          <a:blip r:embed="rId5"/>
          <a:srcRect b="9886"/>
          <a:stretch/>
        </p:blipFill>
        <p:spPr>
          <a:xfrm>
            <a:off x="5562900" y="1250299"/>
            <a:ext cx="3389670" cy="4482957"/>
          </a:xfrm>
          <a:prstGeom prst="rect">
            <a:avLst/>
          </a:prstGeom>
        </p:spPr>
      </p:pic>
      <p:sp>
        <p:nvSpPr>
          <p:cNvPr id="8" name="Tekstvak 7">
            <a:extLst>
              <a:ext uri="{FF2B5EF4-FFF2-40B4-BE49-F238E27FC236}">
                <a16:creationId xmlns:a16="http://schemas.microsoft.com/office/drawing/2014/main" id="{AA1EB560-2E39-443D-A0AD-69E89DD18090}"/>
              </a:ext>
            </a:extLst>
          </p:cNvPr>
          <p:cNvSpPr txBox="1"/>
          <p:nvPr/>
        </p:nvSpPr>
        <p:spPr>
          <a:xfrm>
            <a:off x="207996" y="3609158"/>
            <a:ext cx="1980083" cy="1754326"/>
          </a:xfrm>
          <a:prstGeom prst="rect">
            <a:avLst/>
          </a:prstGeom>
          <a:noFill/>
        </p:spPr>
        <p:txBody>
          <a:bodyPr wrap="square" rtlCol="0">
            <a:spAutoFit/>
          </a:bodyPr>
          <a:lstStyle/>
          <a:p>
            <a:r>
              <a:rPr lang="nl-NL" sz="3600" dirty="0">
                <a:solidFill>
                  <a:srgbClr val="00B050"/>
                </a:solidFill>
              </a:rPr>
              <a:t>Data blijft van jezelf!</a:t>
            </a:r>
          </a:p>
        </p:txBody>
      </p:sp>
    </p:spTree>
    <p:extLst>
      <p:ext uri="{BB962C8B-B14F-4D97-AF65-F5344CB8AC3E}">
        <p14:creationId xmlns:p14="http://schemas.microsoft.com/office/powerpoint/2010/main" val="2839620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FCABD-9E60-6842-BFE1-27FBA5102868}"/>
              </a:ext>
            </a:extLst>
          </p:cNvPr>
          <p:cNvSpPr>
            <a:spLocks noGrp="1"/>
          </p:cNvSpPr>
          <p:nvPr>
            <p:ph type="title"/>
          </p:nvPr>
        </p:nvSpPr>
        <p:spPr/>
        <p:txBody>
          <a:bodyPr/>
          <a:lstStyle/>
          <a:p>
            <a:pPr algn="r"/>
            <a:r>
              <a:rPr lang="nl-NL" b="1" dirty="0">
                <a:solidFill>
                  <a:srgbClr val="00B050"/>
                </a:solidFill>
              </a:rPr>
              <a:t>Missie – Visie</a:t>
            </a:r>
            <a:br>
              <a:rPr lang="nl-NL" b="1" dirty="0">
                <a:solidFill>
                  <a:srgbClr val="00B050"/>
                </a:solidFill>
              </a:rPr>
            </a:br>
            <a:r>
              <a:rPr lang="nl-NL" b="1" dirty="0">
                <a:solidFill>
                  <a:srgbClr val="00B050"/>
                </a:solidFill>
              </a:rPr>
              <a:t>buurtaanpak</a:t>
            </a:r>
          </a:p>
        </p:txBody>
      </p:sp>
      <p:sp>
        <p:nvSpPr>
          <p:cNvPr id="3" name="Tijdelijke aanduiding voor inhoud 2">
            <a:extLst>
              <a:ext uri="{FF2B5EF4-FFF2-40B4-BE49-F238E27FC236}">
                <a16:creationId xmlns:a16="http://schemas.microsoft.com/office/drawing/2014/main" id="{6886D40B-65E2-BD47-BEA0-29289B506A1F}"/>
              </a:ext>
            </a:extLst>
          </p:cNvPr>
          <p:cNvSpPr>
            <a:spLocks noGrp="1"/>
          </p:cNvSpPr>
          <p:nvPr>
            <p:ph idx="1"/>
          </p:nvPr>
        </p:nvSpPr>
        <p:spPr>
          <a:xfrm>
            <a:off x="628650" y="2125267"/>
            <a:ext cx="8098155" cy="3364706"/>
          </a:xfrm>
        </p:spPr>
        <p:txBody>
          <a:bodyPr>
            <a:normAutofit fontScale="62500" lnSpcReduction="20000"/>
          </a:bodyPr>
          <a:lstStyle/>
          <a:p>
            <a:pPr marL="0" indent="0">
              <a:buNone/>
            </a:pPr>
            <a:r>
              <a:rPr lang="nl-NL" b="1" dirty="0"/>
              <a:t>Missie</a:t>
            </a:r>
            <a:r>
              <a:rPr lang="nl-NL" dirty="0"/>
              <a:t>: </a:t>
            </a:r>
          </a:p>
          <a:p>
            <a:pPr marL="0" indent="0">
              <a:buNone/>
            </a:pPr>
            <a:r>
              <a:rPr lang="nl-NL" dirty="0"/>
              <a:t>Bewonerscollectieven in staat stellen een volwaardige rol te spelen in het verduurzamen en aardgasvrij(ready) maken van hun straat, wijk, dorp of buurtschap.</a:t>
            </a:r>
          </a:p>
          <a:p>
            <a:pPr marL="0" indent="0">
              <a:buNone/>
            </a:pPr>
            <a:endParaRPr lang="nl-NL" dirty="0"/>
          </a:p>
          <a:p>
            <a:pPr marL="0" indent="0">
              <a:buNone/>
            </a:pPr>
            <a:r>
              <a:rPr lang="nl-NL" b="1" dirty="0"/>
              <a:t>Visie op de dienst ‘Buurtaanpak’</a:t>
            </a:r>
            <a:r>
              <a:rPr lang="nl-NL" dirty="0"/>
              <a:t>: </a:t>
            </a:r>
          </a:p>
          <a:p>
            <a:pPr marL="0" indent="0">
              <a:buNone/>
            </a:pPr>
            <a:r>
              <a:rPr lang="nl-NL" dirty="0"/>
              <a:t>LochemEnergie biedt ondersteuning aan bewonerscollectieven omdat een individuele aanpak niet voldoet en de energietransitie complex is en een lange doorlooptijd kent. Door ondersteuning van bewonerscollectieven in het hele proces, kan de transitie goedkoper, beter, inclusiever en sneller verlopen, met positieve sociale en economische effecten voor de lokale gemeenschap.</a:t>
            </a:r>
          </a:p>
          <a:p>
            <a:pPr marL="0" indent="0">
              <a:buNone/>
            </a:pPr>
            <a:endParaRPr lang="nl-NL" dirty="0"/>
          </a:p>
        </p:txBody>
      </p:sp>
    </p:spTree>
    <p:extLst>
      <p:ext uri="{BB962C8B-B14F-4D97-AF65-F5344CB8AC3E}">
        <p14:creationId xmlns:p14="http://schemas.microsoft.com/office/powerpoint/2010/main" val="3245614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FCABD-9E60-6842-BFE1-27FBA5102868}"/>
              </a:ext>
            </a:extLst>
          </p:cNvPr>
          <p:cNvSpPr>
            <a:spLocks noGrp="1"/>
          </p:cNvSpPr>
          <p:nvPr>
            <p:ph type="title"/>
          </p:nvPr>
        </p:nvSpPr>
        <p:spPr/>
        <p:txBody>
          <a:bodyPr>
            <a:normAutofit fontScale="90000"/>
          </a:bodyPr>
          <a:lstStyle/>
          <a:p>
            <a:pPr algn="r"/>
            <a:r>
              <a:rPr lang="nl-NL" b="1" dirty="0">
                <a:solidFill>
                  <a:srgbClr val="00B050"/>
                </a:solidFill>
              </a:rPr>
              <a:t>Robuuste </a:t>
            </a:r>
            <a:br>
              <a:rPr lang="nl-NL" b="1" dirty="0">
                <a:solidFill>
                  <a:srgbClr val="00B050"/>
                </a:solidFill>
              </a:rPr>
            </a:br>
            <a:r>
              <a:rPr lang="nl-NL" b="1" dirty="0">
                <a:solidFill>
                  <a:srgbClr val="00B050"/>
                </a:solidFill>
              </a:rPr>
              <a:t>buurtorganisatie</a:t>
            </a:r>
          </a:p>
        </p:txBody>
      </p:sp>
      <p:sp>
        <p:nvSpPr>
          <p:cNvPr id="6" name="Tijdelijke aanduiding voor inhoud 5"/>
          <p:cNvSpPr>
            <a:spLocks noGrp="1"/>
          </p:cNvSpPr>
          <p:nvPr>
            <p:ph idx="1"/>
          </p:nvPr>
        </p:nvSpPr>
        <p:spPr>
          <a:xfrm>
            <a:off x="628650" y="2226469"/>
            <a:ext cx="7442906" cy="3167504"/>
          </a:xfrm>
        </p:spPr>
        <p:txBody>
          <a:bodyPr>
            <a:normAutofit fontScale="77500" lnSpcReduction="20000"/>
          </a:bodyPr>
          <a:lstStyle/>
          <a:p>
            <a:r>
              <a:rPr lang="nl-NL" dirty="0"/>
              <a:t>Die open en democratisch is</a:t>
            </a:r>
          </a:p>
          <a:p>
            <a:r>
              <a:rPr lang="nl-NL" dirty="0"/>
              <a:t>Die aanstuurt op uitvoering van een duurzaamheid-energieproject in het belang van de buurtbewoners</a:t>
            </a:r>
          </a:p>
          <a:p>
            <a:r>
              <a:rPr lang="nl-NL" dirty="0"/>
              <a:t>Die buurtbewoners vertegenwoordigt in het projectteam en mede-eigendom van het project</a:t>
            </a:r>
          </a:p>
          <a:p>
            <a:r>
              <a:rPr lang="nl-NL" dirty="0"/>
              <a:t>Die opdrachtgever is voor de realisatie van het collectieve project</a:t>
            </a:r>
          </a:p>
          <a:p>
            <a:r>
              <a:rPr lang="nl-NL" dirty="0"/>
              <a:t>Die zeggenschap houdt en verantwoordelijkheid draagt voor de exploitatie van de voorziening</a:t>
            </a:r>
          </a:p>
          <a:p>
            <a:endParaRPr lang="nl-NL" dirty="0"/>
          </a:p>
        </p:txBody>
      </p:sp>
    </p:spTree>
    <p:extLst>
      <p:ext uri="{BB962C8B-B14F-4D97-AF65-F5344CB8AC3E}">
        <p14:creationId xmlns:p14="http://schemas.microsoft.com/office/powerpoint/2010/main" val="1899671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14532-5AF3-4ADD-A4CD-86DA55AF3CE7}"/>
              </a:ext>
            </a:extLst>
          </p:cNvPr>
          <p:cNvSpPr>
            <a:spLocks noGrp="1"/>
          </p:cNvSpPr>
          <p:nvPr>
            <p:ph type="title"/>
          </p:nvPr>
        </p:nvSpPr>
        <p:spPr/>
        <p:txBody>
          <a:bodyPr/>
          <a:lstStyle/>
          <a:p>
            <a:pPr algn="r"/>
            <a:r>
              <a:rPr lang="nl-NL" b="1" dirty="0">
                <a:solidFill>
                  <a:srgbClr val="00B050"/>
                </a:solidFill>
              </a:rPr>
              <a:t>Buurtaanpak </a:t>
            </a:r>
          </a:p>
        </p:txBody>
      </p:sp>
      <p:sp>
        <p:nvSpPr>
          <p:cNvPr id="3" name="Tijdelijke aanduiding voor inhoud 2">
            <a:extLst>
              <a:ext uri="{FF2B5EF4-FFF2-40B4-BE49-F238E27FC236}">
                <a16:creationId xmlns:a16="http://schemas.microsoft.com/office/drawing/2014/main" id="{6C12E55C-A989-4E6E-975D-E9CF9B0545C6}"/>
              </a:ext>
            </a:extLst>
          </p:cNvPr>
          <p:cNvSpPr>
            <a:spLocks noGrp="1"/>
          </p:cNvSpPr>
          <p:nvPr>
            <p:ph idx="1"/>
          </p:nvPr>
        </p:nvSpPr>
        <p:spPr/>
        <p:txBody>
          <a:bodyPr/>
          <a:lstStyle/>
          <a:p>
            <a:r>
              <a:rPr lang="nl-NL" dirty="0"/>
              <a:t>Buurt Energie Strategie (BES 2.0) op strategische opwekplannen</a:t>
            </a:r>
          </a:p>
          <a:p>
            <a:endParaRPr lang="nl-NL" dirty="0"/>
          </a:p>
          <a:p>
            <a:r>
              <a:rPr lang="nl-NL" dirty="0"/>
              <a:t>Pilots op de warmtetransitie aardgasvrij (ready)</a:t>
            </a:r>
          </a:p>
          <a:p>
            <a:pPr marL="0" indent="0">
              <a:buNone/>
            </a:pPr>
            <a:endParaRPr lang="nl-NL" dirty="0"/>
          </a:p>
          <a:p>
            <a:r>
              <a:rPr lang="nl-NL" dirty="0"/>
              <a:t>Generieke buurtaanpak voor straten en wijken op elk gewenst energiethema</a:t>
            </a:r>
          </a:p>
        </p:txBody>
      </p:sp>
      <p:sp>
        <p:nvSpPr>
          <p:cNvPr id="4" name="Tijdelijke aanduiding voor dianummer 3">
            <a:extLst>
              <a:ext uri="{FF2B5EF4-FFF2-40B4-BE49-F238E27FC236}">
                <a16:creationId xmlns:a16="http://schemas.microsoft.com/office/drawing/2014/main" id="{DF18D5D4-C895-4B36-AB14-FA38A50345BB}"/>
              </a:ext>
            </a:extLst>
          </p:cNvPr>
          <p:cNvSpPr>
            <a:spLocks noGrp="1"/>
          </p:cNvSpPr>
          <p:nvPr>
            <p:ph type="sldNum" sz="quarter" idx="12"/>
          </p:nvPr>
        </p:nvSpPr>
        <p:spPr/>
        <p:txBody>
          <a:bodyPr/>
          <a:lstStyle/>
          <a:p>
            <a:fld id="{CADDBB91-F27A-4CEF-8251-B4B2CAF8F631}" type="slidenum">
              <a:rPr lang="nl-NL" smtClean="0"/>
              <a:pPr/>
              <a:t>16</a:t>
            </a:fld>
            <a:endParaRPr lang="nl-NL"/>
          </a:p>
        </p:txBody>
      </p:sp>
    </p:spTree>
    <p:extLst>
      <p:ext uri="{BB962C8B-B14F-4D97-AF65-F5344CB8AC3E}">
        <p14:creationId xmlns:p14="http://schemas.microsoft.com/office/powerpoint/2010/main" val="3841257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AFCABD-9E60-6842-BFE1-27FBA5102868}"/>
              </a:ext>
            </a:extLst>
          </p:cNvPr>
          <p:cNvSpPr>
            <a:spLocks noGrp="1"/>
          </p:cNvSpPr>
          <p:nvPr>
            <p:ph type="title"/>
          </p:nvPr>
        </p:nvSpPr>
        <p:spPr/>
        <p:txBody>
          <a:bodyPr>
            <a:normAutofit/>
          </a:bodyPr>
          <a:lstStyle/>
          <a:p>
            <a:pPr algn="r"/>
            <a:r>
              <a:rPr lang="nl-NL" sz="3000" b="1" dirty="0">
                <a:solidFill>
                  <a:srgbClr val="00B050"/>
                </a:solidFill>
              </a:rPr>
              <a:t>Training coöperatief </a:t>
            </a:r>
            <a:br>
              <a:rPr lang="nl-NL" sz="3000" b="1" dirty="0">
                <a:solidFill>
                  <a:srgbClr val="00B050"/>
                </a:solidFill>
              </a:rPr>
            </a:br>
            <a:r>
              <a:rPr lang="nl-NL" sz="3000" b="1" dirty="0">
                <a:solidFill>
                  <a:srgbClr val="00B050"/>
                </a:solidFill>
              </a:rPr>
              <a:t>buurtprocesbegeleider </a:t>
            </a:r>
          </a:p>
        </p:txBody>
      </p:sp>
      <p:sp>
        <p:nvSpPr>
          <p:cNvPr id="3" name="Tijdelijke aanduiding voor inhoud 2">
            <a:extLst>
              <a:ext uri="{FF2B5EF4-FFF2-40B4-BE49-F238E27FC236}">
                <a16:creationId xmlns:a16="http://schemas.microsoft.com/office/drawing/2014/main" id="{6886D40B-65E2-BD47-BEA0-29289B506A1F}"/>
              </a:ext>
            </a:extLst>
          </p:cNvPr>
          <p:cNvSpPr>
            <a:spLocks noGrp="1"/>
          </p:cNvSpPr>
          <p:nvPr>
            <p:ph idx="1"/>
          </p:nvPr>
        </p:nvSpPr>
        <p:spPr>
          <a:xfrm>
            <a:off x="5567204" y="2517402"/>
            <a:ext cx="3438964" cy="2878231"/>
          </a:xfrm>
        </p:spPr>
        <p:txBody>
          <a:bodyPr>
            <a:normAutofit fontScale="70000" lnSpcReduction="20000"/>
          </a:bodyPr>
          <a:lstStyle/>
          <a:p>
            <a:r>
              <a:rPr lang="nl-NL" dirty="0"/>
              <a:t>Doelgroepen: ‘wijkambassadeurs’ en ‘buurtprocesbegeleiders’</a:t>
            </a:r>
          </a:p>
          <a:p>
            <a:r>
              <a:rPr lang="nl-NL" dirty="0"/>
              <a:t> Richt zich op de initiatiefase</a:t>
            </a:r>
          </a:p>
          <a:p>
            <a:r>
              <a:rPr lang="nl-NL" dirty="0"/>
              <a:t> Werkt toe naar een door de buurt en stakeholders gedragen buurtenergieplan</a:t>
            </a:r>
          </a:p>
        </p:txBody>
      </p:sp>
      <p:pic>
        <p:nvPicPr>
          <p:cNvPr id="5" name="Afbeelding 4">
            <a:extLst>
              <a:ext uri="{FF2B5EF4-FFF2-40B4-BE49-F238E27FC236}">
                <a16:creationId xmlns:a16="http://schemas.microsoft.com/office/drawing/2014/main" id="{AEAC4325-FD1C-E945-8FD9-5DAAD92B9D19}"/>
              </a:ext>
            </a:extLst>
          </p:cNvPr>
          <p:cNvPicPr>
            <a:picLocks noChangeAspect="1"/>
          </p:cNvPicPr>
          <p:nvPr/>
        </p:nvPicPr>
        <p:blipFill>
          <a:blip r:embed="rId2"/>
          <a:stretch>
            <a:fillRect/>
          </a:stretch>
        </p:blipFill>
        <p:spPr>
          <a:xfrm>
            <a:off x="628650" y="1984772"/>
            <a:ext cx="4837580" cy="3505200"/>
          </a:xfrm>
          <a:prstGeom prst="rect">
            <a:avLst/>
          </a:prstGeom>
        </p:spPr>
      </p:pic>
      <p:sp>
        <p:nvSpPr>
          <p:cNvPr id="6" name="Ovaal 5">
            <a:extLst>
              <a:ext uri="{FF2B5EF4-FFF2-40B4-BE49-F238E27FC236}">
                <a16:creationId xmlns:a16="http://schemas.microsoft.com/office/drawing/2014/main" id="{B942B7AE-E5FC-0549-A8CA-DFED940CD993}"/>
              </a:ext>
            </a:extLst>
          </p:cNvPr>
          <p:cNvSpPr/>
          <p:nvPr/>
        </p:nvSpPr>
        <p:spPr>
          <a:xfrm>
            <a:off x="527676" y="1724585"/>
            <a:ext cx="1378445" cy="400232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1185960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AC35A-BE51-FC46-A4D3-C5A7D4F539DA}"/>
              </a:ext>
            </a:extLst>
          </p:cNvPr>
          <p:cNvSpPr>
            <a:spLocks noGrp="1"/>
          </p:cNvSpPr>
          <p:nvPr>
            <p:ph type="title"/>
          </p:nvPr>
        </p:nvSpPr>
        <p:spPr/>
        <p:txBody>
          <a:bodyPr>
            <a:normAutofit fontScale="90000"/>
          </a:bodyPr>
          <a:lstStyle/>
          <a:p>
            <a:pPr algn="r"/>
            <a:r>
              <a:rPr lang="nl-NL" b="1" dirty="0">
                <a:solidFill>
                  <a:srgbClr val="00B050"/>
                </a:solidFill>
              </a:rPr>
              <a:t>Buurtaanpak </a:t>
            </a:r>
            <a:br>
              <a:rPr lang="nl-NL" b="1" dirty="0">
                <a:solidFill>
                  <a:srgbClr val="00B050"/>
                </a:solidFill>
              </a:rPr>
            </a:br>
            <a:r>
              <a:rPr lang="nl-NL" b="1" dirty="0">
                <a:solidFill>
                  <a:srgbClr val="00B050"/>
                </a:solidFill>
              </a:rPr>
              <a:t>onderwerpen</a:t>
            </a:r>
          </a:p>
        </p:txBody>
      </p:sp>
      <p:sp>
        <p:nvSpPr>
          <p:cNvPr id="3" name="Tijdelijke aanduiding voor inhoud 2">
            <a:extLst>
              <a:ext uri="{FF2B5EF4-FFF2-40B4-BE49-F238E27FC236}">
                <a16:creationId xmlns:a16="http://schemas.microsoft.com/office/drawing/2014/main" id="{D583346A-294A-DB4F-87CD-BDE358409DBE}"/>
              </a:ext>
            </a:extLst>
          </p:cNvPr>
          <p:cNvSpPr>
            <a:spLocks noGrp="1"/>
          </p:cNvSpPr>
          <p:nvPr>
            <p:ph idx="1"/>
          </p:nvPr>
        </p:nvSpPr>
        <p:spPr>
          <a:xfrm>
            <a:off x="590808" y="1556792"/>
            <a:ext cx="7962383" cy="3475493"/>
          </a:xfrm>
        </p:spPr>
        <p:txBody>
          <a:bodyPr>
            <a:normAutofit fontScale="85000" lnSpcReduction="20000"/>
          </a:bodyPr>
          <a:lstStyle/>
          <a:p>
            <a:r>
              <a:rPr lang="nl-NL" sz="2400" dirty="0">
                <a:solidFill>
                  <a:srgbClr val="000000"/>
                </a:solidFill>
              </a:rPr>
              <a:t>Starten van een buurtproces</a:t>
            </a:r>
          </a:p>
          <a:p>
            <a:r>
              <a:rPr lang="nl-NL" sz="2400" dirty="0">
                <a:solidFill>
                  <a:srgbClr val="000000"/>
                </a:solidFill>
              </a:rPr>
              <a:t>Maken van een plan van aanpak</a:t>
            </a:r>
          </a:p>
          <a:p>
            <a:r>
              <a:rPr lang="nl-NL" sz="2400" dirty="0">
                <a:solidFill>
                  <a:srgbClr val="000000"/>
                </a:solidFill>
              </a:rPr>
              <a:t>Opbouwen van een netwerk in de buurt</a:t>
            </a:r>
          </a:p>
          <a:p>
            <a:r>
              <a:rPr lang="nl-NL" sz="2400" dirty="0">
                <a:solidFill>
                  <a:srgbClr val="000000"/>
                </a:solidFill>
              </a:rPr>
              <a:t>Organiseren van bewonersbijeenkomsten</a:t>
            </a:r>
          </a:p>
          <a:p>
            <a:r>
              <a:rPr lang="nl-NL" sz="2400" dirty="0">
                <a:solidFill>
                  <a:srgbClr val="000000"/>
                </a:solidFill>
              </a:rPr>
              <a:t>Opbouwen van een relatie met de gemeente</a:t>
            </a:r>
          </a:p>
          <a:p>
            <a:r>
              <a:rPr lang="nl-NL" sz="2400" dirty="0">
                <a:solidFill>
                  <a:srgbClr val="000000"/>
                </a:solidFill>
              </a:rPr>
              <a:t>Inrichten van een coöperatieve organisatiestructuur</a:t>
            </a:r>
          </a:p>
          <a:p>
            <a:r>
              <a:rPr lang="nl-NL" sz="2400" dirty="0">
                <a:solidFill>
                  <a:srgbClr val="000000"/>
                </a:solidFill>
              </a:rPr>
              <a:t>Maken van een buurtenergieplan</a:t>
            </a:r>
          </a:p>
          <a:p>
            <a:endParaRPr lang="nl-NL" sz="2400" dirty="0">
              <a:solidFill>
                <a:srgbClr val="000000"/>
              </a:solidFill>
            </a:endParaRPr>
          </a:p>
          <a:p>
            <a:pPr marL="0" indent="0">
              <a:buNone/>
            </a:pPr>
            <a:r>
              <a:rPr lang="nl-NL" sz="2400" dirty="0">
                <a:solidFill>
                  <a:srgbClr val="000000"/>
                </a:solidFill>
              </a:rPr>
              <a:t>Voor meer informatie buurtaanpak en opgave training bij:</a:t>
            </a:r>
          </a:p>
          <a:p>
            <a:pPr marL="0" indent="0">
              <a:buNone/>
            </a:pPr>
            <a:r>
              <a:rPr lang="nl-NL" sz="3500" dirty="0">
                <a:solidFill>
                  <a:srgbClr val="000000"/>
                </a:solidFill>
                <a:hlinkClick r:id="rId2"/>
              </a:rPr>
              <a:t>Tonnie.tekelenburg@lochemenergie.net</a:t>
            </a:r>
            <a:endParaRPr lang="nl-NL" sz="3500" dirty="0">
              <a:solidFill>
                <a:srgbClr val="000000"/>
              </a:solidFill>
            </a:endParaRPr>
          </a:p>
          <a:p>
            <a:endParaRPr lang="nl-NL" sz="2400" dirty="0">
              <a:solidFill>
                <a:srgbClr val="000000"/>
              </a:solidFill>
            </a:endParaRPr>
          </a:p>
        </p:txBody>
      </p:sp>
    </p:spTree>
    <p:extLst>
      <p:ext uri="{BB962C8B-B14F-4D97-AF65-F5344CB8AC3E}">
        <p14:creationId xmlns:p14="http://schemas.microsoft.com/office/powerpoint/2010/main" val="65998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C637DE0C-F955-4C6B-AEAD-514476AE2DC6}"/>
              </a:ext>
            </a:extLst>
          </p:cNvPr>
          <p:cNvSpPr>
            <a:spLocks noGrp="1"/>
          </p:cNvSpPr>
          <p:nvPr>
            <p:ph type="title"/>
          </p:nvPr>
        </p:nvSpPr>
        <p:spPr/>
        <p:txBody>
          <a:bodyPr/>
          <a:lstStyle/>
          <a:p>
            <a:pPr algn="r"/>
            <a:r>
              <a:rPr lang="nl-NL" altLang="nl-NL" b="1">
                <a:solidFill>
                  <a:srgbClr val="00B050"/>
                </a:solidFill>
              </a:rPr>
              <a:t>Inhoud </a:t>
            </a:r>
          </a:p>
        </p:txBody>
      </p:sp>
      <p:sp>
        <p:nvSpPr>
          <p:cNvPr id="18435" name="Tijdelijke aanduiding voor inhoud 2">
            <a:extLst>
              <a:ext uri="{FF2B5EF4-FFF2-40B4-BE49-F238E27FC236}">
                <a16:creationId xmlns:a16="http://schemas.microsoft.com/office/drawing/2014/main" id="{8BF80F76-3061-4417-9F8F-93493A6E0F2B}"/>
              </a:ext>
            </a:extLst>
          </p:cNvPr>
          <p:cNvSpPr>
            <a:spLocks noGrp="1"/>
          </p:cNvSpPr>
          <p:nvPr>
            <p:ph idx="1"/>
          </p:nvPr>
        </p:nvSpPr>
        <p:spPr/>
        <p:txBody>
          <a:bodyPr/>
          <a:lstStyle/>
          <a:p>
            <a:r>
              <a:rPr lang="nl-NL" altLang="nl-NL" dirty="0"/>
              <a:t>Energiemarkt: wat is er aan de hand?</a:t>
            </a:r>
          </a:p>
          <a:p>
            <a:r>
              <a:rPr lang="nl-NL" altLang="nl-NL" dirty="0"/>
              <a:t>En wat ik er aan kan doen!</a:t>
            </a:r>
          </a:p>
          <a:p>
            <a:pPr lvl="1"/>
            <a:r>
              <a:rPr lang="nl-NL" altLang="nl-NL" dirty="0"/>
              <a:t>Energiebesparing</a:t>
            </a:r>
          </a:p>
          <a:p>
            <a:pPr lvl="1"/>
            <a:r>
              <a:rPr lang="nl-NL" altLang="nl-NL" dirty="0"/>
              <a:t>Opwek</a:t>
            </a:r>
          </a:p>
          <a:p>
            <a:pPr lvl="1"/>
            <a:r>
              <a:rPr lang="nl-NL" altLang="nl-NL" dirty="0"/>
              <a:t>Mobiliteit</a:t>
            </a:r>
          </a:p>
          <a:p>
            <a:pPr lvl="1"/>
            <a:r>
              <a:rPr lang="nl-NL" altLang="nl-NL" dirty="0"/>
              <a:t>Aardgasvrij (ready) buurtaanpak</a:t>
            </a:r>
          </a:p>
          <a:p>
            <a:pPr lvl="1"/>
            <a:endParaRPr lang="nl-NL" altLang="nl-NL" dirty="0"/>
          </a:p>
          <a:p>
            <a:endParaRPr lang="nl-NL" alt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5">
            <a:extLst>
              <a:ext uri="{FF2B5EF4-FFF2-40B4-BE49-F238E27FC236}">
                <a16:creationId xmlns:a16="http://schemas.microsoft.com/office/drawing/2014/main" id="{8F3862E0-245C-4D99-9A95-BE2C58DD430D}"/>
              </a:ext>
            </a:extLst>
          </p:cNvPr>
          <p:cNvSpPr>
            <a:spLocks noGrp="1"/>
          </p:cNvSpPr>
          <p:nvPr>
            <p:ph type="title"/>
          </p:nvPr>
        </p:nvSpPr>
        <p:spPr>
          <a:xfrm>
            <a:off x="879475" y="274638"/>
            <a:ext cx="8229600" cy="1143000"/>
          </a:xfrm>
        </p:spPr>
        <p:txBody>
          <a:bodyPr/>
          <a:lstStyle/>
          <a:p>
            <a:pPr algn="r"/>
            <a:r>
              <a:rPr lang="nl-NL" altLang="nl-NL" b="1" dirty="0">
                <a:solidFill>
                  <a:srgbClr val="00B050"/>
                </a:solidFill>
              </a:rPr>
              <a:t>Energieprijzen stijgen</a:t>
            </a:r>
          </a:p>
        </p:txBody>
      </p:sp>
      <p:pic>
        <p:nvPicPr>
          <p:cNvPr id="20483" name="Picture 2" descr="Afbeelding met tekst, parkeren, meter&#10;&#10;Automatisch gegenereerde beschrijving">
            <a:extLst>
              <a:ext uri="{FF2B5EF4-FFF2-40B4-BE49-F238E27FC236}">
                <a16:creationId xmlns:a16="http://schemas.microsoft.com/office/drawing/2014/main" id="{0EF75301-D3B5-4A62-B597-5B7A98873BC7}"/>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8575" y="1417638"/>
            <a:ext cx="3729038" cy="2097087"/>
          </a:xfrm>
          <a:solidFill>
            <a:srgbClr val="FFFFFF"/>
          </a:solidFill>
        </p:spPr>
      </p:pic>
      <p:sp>
        <p:nvSpPr>
          <p:cNvPr id="71" name="Content Placeholder 3">
            <a:extLst>
              <a:ext uri="{FF2B5EF4-FFF2-40B4-BE49-F238E27FC236}">
                <a16:creationId xmlns:a16="http://schemas.microsoft.com/office/drawing/2014/main" id="{DA5BE0AD-ED82-461F-8992-A0614546D0F7}"/>
              </a:ext>
            </a:extLst>
          </p:cNvPr>
          <p:cNvSpPr>
            <a:spLocks noGrp="1"/>
          </p:cNvSpPr>
          <p:nvPr>
            <p:ph sz="half" idx="2"/>
          </p:nvPr>
        </p:nvSpPr>
        <p:spPr>
          <a:xfrm>
            <a:off x="5003800" y="1600200"/>
            <a:ext cx="4038600" cy="4525963"/>
          </a:xfrm>
        </p:spPr>
        <p:txBody>
          <a:bodyPr/>
          <a:lstStyle/>
          <a:p>
            <a:pPr marL="0" indent="0">
              <a:buFont typeface="Arial" panose="020B0604020202020204" pitchFamily="34" charset="0"/>
              <a:buNone/>
              <a:defRPr/>
            </a:pPr>
            <a:r>
              <a:rPr lang="en-US" b="1" dirty="0"/>
              <a:t>Achtergrond informatie:</a:t>
            </a:r>
            <a:endParaRPr lang="en-US" b="1" dirty="0">
              <a:hlinkClick r:id="rId4"/>
            </a:endParaRPr>
          </a:p>
          <a:p>
            <a:pPr>
              <a:defRPr/>
            </a:pPr>
            <a:r>
              <a:rPr lang="en-US" dirty="0">
                <a:hlinkClick r:id="rId4"/>
              </a:rPr>
              <a:t>https://youtu.be/RvTxTLy1khM</a:t>
            </a:r>
            <a:r>
              <a:rPr lang="en-US" dirty="0"/>
              <a:t> </a:t>
            </a:r>
          </a:p>
          <a:p>
            <a:pPr marL="0" indent="0">
              <a:buFont typeface="Arial" panose="020B0604020202020204" pitchFamily="34" charset="0"/>
              <a:buNone/>
              <a:defRPr/>
            </a:pPr>
            <a:endParaRPr lang="en-US" dirty="0"/>
          </a:p>
          <a:p>
            <a:pPr>
              <a:defRPr/>
            </a:pPr>
            <a:r>
              <a:rPr lang="en-US" dirty="0">
                <a:hlinkClick r:id="rId5"/>
              </a:rPr>
              <a:t>https://nos.nl/collectie/13880/artikel/2400900-onrust-op-de-gasmarkt-neemt-wat-af-hoe-gaat-het-verder</a:t>
            </a:r>
            <a:endParaRPr lang="en-US" dirty="0"/>
          </a:p>
          <a:p>
            <a:pPr>
              <a:defRPr/>
            </a:pPr>
            <a:endParaRPr lang="en-US" dirty="0"/>
          </a:p>
          <a:p>
            <a:pPr>
              <a:defRPr/>
            </a:pPr>
            <a:endParaRPr lang="en-US" dirty="0"/>
          </a:p>
        </p:txBody>
      </p:sp>
      <p:pic>
        <p:nvPicPr>
          <p:cNvPr id="20485" name="Picture 4">
            <a:extLst>
              <a:ext uri="{FF2B5EF4-FFF2-40B4-BE49-F238E27FC236}">
                <a16:creationId xmlns:a16="http://schemas.microsoft.com/office/drawing/2014/main" id="{6EBD821C-D862-4DFC-906A-AFC00506C1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3697288"/>
            <a:ext cx="410527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Afbeelding 2" descr="Afbeelding met tekst&#10;&#10;Automatisch gegenereerde beschrijving">
            <a:extLst>
              <a:ext uri="{FF2B5EF4-FFF2-40B4-BE49-F238E27FC236}">
                <a16:creationId xmlns:a16="http://schemas.microsoft.com/office/drawing/2014/main" id="{A044DC8C-A71B-4BFE-86CC-0065F24230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37013"/>
            <a:ext cx="159226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4">
            <a:extLst>
              <a:ext uri="{FF2B5EF4-FFF2-40B4-BE49-F238E27FC236}">
                <a16:creationId xmlns:a16="http://schemas.microsoft.com/office/drawing/2014/main" id="{5A84F330-88F8-42AE-884B-07FE49571974}"/>
              </a:ext>
            </a:extLst>
          </p:cNvPr>
          <p:cNvSpPr>
            <a:spLocks noGrp="1"/>
          </p:cNvSpPr>
          <p:nvPr>
            <p:ph type="title"/>
          </p:nvPr>
        </p:nvSpPr>
        <p:spPr/>
        <p:txBody>
          <a:bodyPr/>
          <a:lstStyle/>
          <a:p>
            <a:pPr algn="r"/>
            <a:r>
              <a:rPr lang="nl-NL" altLang="nl-NL" b="1">
                <a:solidFill>
                  <a:srgbClr val="00B050"/>
                </a:solidFill>
              </a:rPr>
              <a:t>Waarom?</a:t>
            </a:r>
          </a:p>
        </p:txBody>
      </p:sp>
      <p:sp>
        <p:nvSpPr>
          <p:cNvPr id="6" name="Tijdelijke aanduiding voor inhoud 5">
            <a:extLst>
              <a:ext uri="{FF2B5EF4-FFF2-40B4-BE49-F238E27FC236}">
                <a16:creationId xmlns:a16="http://schemas.microsoft.com/office/drawing/2014/main" id="{0128E86D-D749-4680-BD8D-3690183754A6}"/>
              </a:ext>
            </a:extLst>
          </p:cNvPr>
          <p:cNvSpPr>
            <a:spLocks noGrp="1"/>
          </p:cNvSpPr>
          <p:nvPr>
            <p:ph idx="1"/>
          </p:nvPr>
        </p:nvSpPr>
        <p:spPr/>
        <p:txBody>
          <a:bodyPr>
            <a:normAutofit lnSpcReduction="10000"/>
          </a:bodyPr>
          <a:lstStyle/>
          <a:p>
            <a:pPr>
              <a:defRPr/>
            </a:pPr>
            <a:r>
              <a:rPr lang="nl-NL" dirty="0"/>
              <a:t>Kolencentrales vervangen door gascentrales.</a:t>
            </a:r>
          </a:p>
          <a:p>
            <a:pPr>
              <a:defRPr/>
            </a:pPr>
            <a:r>
              <a:rPr lang="nl-NL" dirty="0"/>
              <a:t>Kolen stoken is duurder door CO2-rechten (De prijzen van die rechten zijn verdubbeld).</a:t>
            </a:r>
          </a:p>
          <a:p>
            <a:pPr>
              <a:defRPr/>
            </a:pPr>
            <a:r>
              <a:rPr lang="nl-NL" dirty="0"/>
              <a:t>Lage voorraden, de sterk opgelopen vraag na de coronacrisis, </a:t>
            </a:r>
          </a:p>
          <a:p>
            <a:pPr>
              <a:defRPr/>
            </a:pPr>
            <a:r>
              <a:rPr lang="nl-NL" dirty="0"/>
              <a:t>Door corona uitgesteld onderhoud aan installaties </a:t>
            </a:r>
          </a:p>
          <a:p>
            <a:pPr>
              <a:defRPr/>
            </a:pPr>
            <a:r>
              <a:rPr lang="nl-NL" dirty="0"/>
              <a:t>Het verder dichtdraaien van de gaskraan in Groningen. </a:t>
            </a:r>
          </a:p>
          <a:p>
            <a:pPr>
              <a:defRPr/>
            </a:pP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FA681F22-C7D5-424E-9551-06041CC7E2DE}"/>
              </a:ext>
            </a:extLst>
          </p:cNvPr>
          <p:cNvSpPr>
            <a:spLocks noGrp="1"/>
          </p:cNvSpPr>
          <p:nvPr>
            <p:ph type="title"/>
          </p:nvPr>
        </p:nvSpPr>
        <p:spPr>
          <a:xfrm>
            <a:off x="735013" y="274638"/>
            <a:ext cx="8229600" cy="1143000"/>
          </a:xfrm>
        </p:spPr>
        <p:txBody>
          <a:bodyPr/>
          <a:lstStyle/>
          <a:p>
            <a:pPr algn="r"/>
            <a:r>
              <a:rPr lang="nl-NL" altLang="nl-NL" b="1">
                <a:solidFill>
                  <a:srgbClr val="00B050"/>
                </a:solidFill>
              </a:rPr>
              <a:t>Wat doet overheid?</a:t>
            </a:r>
          </a:p>
        </p:txBody>
      </p:sp>
      <p:sp>
        <p:nvSpPr>
          <p:cNvPr id="3" name="Tijdelijke aanduiding voor inhoud 2">
            <a:extLst>
              <a:ext uri="{FF2B5EF4-FFF2-40B4-BE49-F238E27FC236}">
                <a16:creationId xmlns:a16="http://schemas.microsoft.com/office/drawing/2014/main" id="{9B5C894D-73EF-49E6-A99A-AFBB4858D8EB}"/>
              </a:ext>
            </a:extLst>
          </p:cNvPr>
          <p:cNvSpPr>
            <a:spLocks noGrp="1"/>
          </p:cNvSpPr>
          <p:nvPr>
            <p:ph idx="1"/>
          </p:nvPr>
        </p:nvSpPr>
        <p:spPr>
          <a:xfrm>
            <a:off x="179388" y="1600200"/>
            <a:ext cx="8507412" cy="4525963"/>
          </a:xfrm>
        </p:spPr>
        <p:txBody>
          <a:bodyPr>
            <a:normAutofit lnSpcReduction="10000"/>
          </a:bodyPr>
          <a:lstStyle/>
          <a:p>
            <a:pPr>
              <a:defRPr/>
            </a:pPr>
            <a:r>
              <a:rPr lang="nl-NL" sz="2800" dirty="0"/>
              <a:t>Kamer stemt in met één jaar lastenverlichting (2022)</a:t>
            </a:r>
          </a:p>
          <a:p>
            <a:pPr>
              <a:defRPr/>
            </a:pPr>
            <a:r>
              <a:rPr lang="nl-NL" sz="2800" dirty="0"/>
              <a:t>Gasprijs blijft hoog, stroom wordt goedkoper en heffingskorting wordt verhoogd:  </a:t>
            </a:r>
          </a:p>
          <a:p>
            <a:pPr>
              <a:defRPr/>
            </a:pPr>
            <a:r>
              <a:rPr lang="nl-NL" sz="2800" dirty="0"/>
              <a:t>Lastenverlichting totaal: </a:t>
            </a:r>
            <a:r>
              <a:rPr lang="nl-NL" sz="2800" dirty="0">
                <a:solidFill>
                  <a:srgbClr val="FF0000"/>
                </a:solidFill>
              </a:rPr>
              <a:t>€ 430 </a:t>
            </a:r>
            <a:r>
              <a:rPr lang="nl-NL" sz="2800" dirty="0"/>
              <a:t>voor gemiddeld gezin</a:t>
            </a:r>
          </a:p>
          <a:p>
            <a:pPr lvl="1">
              <a:defRPr/>
            </a:pPr>
            <a:r>
              <a:rPr lang="nl-NL" sz="2400" dirty="0"/>
              <a:t>Heffingskorting van € 558 naar € 788 (+ </a:t>
            </a:r>
            <a:r>
              <a:rPr lang="nl-NL" sz="2400" dirty="0">
                <a:solidFill>
                  <a:srgbClr val="FF0000"/>
                </a:solidFill>
              </a:rPr>
              <a:t>€</a:t>
            </a:r>
            <a:r>
              <a:rPr lang="nl-NL" sz="2400" dirty="0"/>
              <a:t> </a:t>
            </a:r>
            <a:r>
              <a:rPr lang="nl-NL" sz="2400" dirty="0">
                <a:solidFill>
                  <a:srgbClr val="FF0000"/>
                </a:solidFill>
              </a:rPr>
              <a:t>230</a:t>
            </a:r>
            <a:r>
              <a:rPr lang="nl-NL" sz="2400" dirty="0"/>
              <a:t>)</a:t>
            </a:r>
          </a:p>
          <a:p>
            <a:pPr lvl="1">
              <a:defRPr/>
            </a:pPr>
            <a:r>
              <a:rPr lang="nl-NL" sz="2400" dirty="0"/>
              <a:t>1</a:t>
            </a:r>
            <a:r>
              <a:rPr lang="nl-NL" sz="2400" baseline="30000" dirty="0"/>
              <a:t>e</a:t>
            </a:r>
            <a:r>
              <a:rPr lang="nl-NL" sz="2400" dirty="0"/>
              <a:t> schijf energiebelasting € 0,08389/kWh lager in 2022. Gaat naar € 0,02726/kWh.</a:t>
            </a:r>
          </a:p>
          <a:p>
            <a:pPr lvl="1">
              <a:defRPr/>
            </a:pPr>
            <a:r>
              <a:rPr lang="nl-NL" sz="2400" dirty="0"/>
              <a:t>Bij een verbruik van 2400 kWh is dat ca.  </a:t>
            </a:r>
            <a:r>
              <a:rPr lang="nl-NL" sz="2400" dirty="0">
                <a:solidFill>
                  <a:srgbClr val="FF0000"/>
                </a:solidFill>
              </a:rPr>
              <a:t>€</a:t>
            </a:r>
            <a:r>
              <a:rPr lang="nl-NL" sz="2400" dirty="0"/>
              <a:t> </a:t>
            </a:r>
            <a:r>
              <a:rPr lang="nl-NL" sz="2400" dirty="0">
                <a:solidFill>
                  <a:srgbClr val="FF0000"/>
                </a:solidFill>
              </a:rPr>
              <a:t>200</a:t>
            </a:r>
            <a:r>
              <a:rPr lang="nl-NL" sz="2400" dirty="0"/>
              <a:t> minder</a:t>
            </a:r>
          </a:p>
          <a:p>
            <a:pPr marL="0" indent="0">
              <a:buFont typeface="Arial" panose="020B0604020202020204" pitchFamily="34" charset="0"/>
              <a:buNone/>
              <a:defRPr/>
            </a:pPr>
            <a:endParaRPr lang="nl-NL" dirty="0"/>
          </a:p>
          <a:p>
            <a:pPr>
              <a:defRPr/>
            </a:pPr>
            <a:r>
              <a:rPr lang="nl-NL" sz="1800" dirty="0"/>
              <a:t>(alle bedragen incl. BTW)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8D538C4-5081-4D96-BCF3-C5CDDD29C09A}"/>
              </a:ext>
            </a:extLst>
          </p:cNvPr>
          <p:cNvSpPr>
            <a:spLocks noGrp="1"/>
          </p:cNvSpPr>
          <p:nvPr>
            <p:ph type="title"/>
          </p:nvPr>
        </p:nvSpPr>
        <p:spPr/>
        <p:txBody>
          <a:bodyPr/>
          <a:lstStyle/>
          <a:p>
            <a:pPr algn="r"/>
            <a:r>
              <a:rPr lang="nl-NL" altLang="nl-NL" b="1">
                <a:solidFill>
                  <a:srgbClr val="00B050"/>
                </a:solidFill>
              </a:rPr>
              <a:t>En verder</a:t>
            </a:r>
          </a:p>
        </p:txBody>
      </p:sp>
      <p:sp>
        <p:nvSpPr>
          <p:cNvPr id="3" name="Tijdelijke aanduiding voor inhoud 2">
            <a:extLst>
              <a:ext uri="{FF2B5EF4-FFF2-40B4-BE49-F238E27FC236}">
                <a16:creationId xmlns:a16="http://schemas.microsoft.com/office/drawing/2014/main" id="{79DCC241-C597-49D1-8EB8-C2DA50645EC6}"/>
              </a:ext>
            </a:extLst>
          </p:cNvPr>
          <p:cNvSpPr>
            <a:spLocks noGrp="1"/>
          </p:cNvSpPr>
          <p:nvPr>
            <p:ph idx="1"/>
          </p:nvPr>
        </p:nvSpPr>
        <p:spPr/>
        <p:txBody>
          <a:bodyPr>
            <a:normAutofit fontScale="85000" lnSpcReduction="10000"/>
          </a:bodyPr>
          <a:lstStyle/>
          <a:p>
            <a:pPr marL="514350" indent="-514350">
              <a:buFont typeface="+mj-lt"/>
              <a:buAutoNum type="arabicPeriod"/>
              <a:defRPr/>
            </a:pPr>
            <a:r>
              <a:rPr lang="nl-NL" dirty="0"/>
              <a:t>Mensen die nog langlopende contracten hebben: </a:t>
            </a:r>
          </a:p>
          <a:p>
            <a:pPr lvl="1">
              <a:defRPr/>
            </a:pPr>
            <a:r>
              <a:rPr lang="nl-NL" dirty="0"/>
              <a:t>wel de compensatie maar geen ‘pijn’ van de hoge gasprijs</a:t>
            </a:r>
          </a:p>
          <a:p>
            <a:pPr lvl="1">
              <a:defRPr/>
            </a:pPr>
            <a:endParaRPr lang="nl-NL" dirty="0"/>
          </a:p>
          <a:p>
            <a:pPr marL="514350" indent="-514350">
              <a:buFont typeface="+mj-lt"/>
              <a:buAutoNum type="arabicPeriod"/>
              <a:defRPr/>
            </a:pPr>
            <a:r>
              <a:rPr lang="nl-NL" dirty="0"/>
              <a:t>Het gaat een groot verschil maken of we een zachte winter krijgen of een strenge. Door lage voorraden gaat de gasprijs nog verder omhoog bij strenge winter.  Verwachting is dat voorjaar meer stabiliteit brengt.</a:t>
            </a:r>
          </a:p>
          <a:p>
            <a:pPr marL="514350" indent="-514350">
              <a:buFont typeface="+mj-lt"/>
              <a:buAutoNum type="arabicPeriod"/>
              <a:defRPr/>
            </a:pPr>
            <a:endParaRPr lang="nl-NL" dirty="0"/>
          </a:p>
          <a:p>
            <a:pPr marL="514350" indent="-514350">
              <a:buFont typeface="+mj-lt"/>
              <a:buAutoNum type="arabicPeriod"/>
              <a:defRPr/>
            </a:pPr>
            <a:r>
              <a:rPr lang="nl-NL" dirty="0"/>
              <a:t>In ieder geval: NU voelen de mensen direct en hard in hun portemonnee dat besparen noodzakelijk is!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id="{725439EC-EDB6-4449-8B1F-CB756F49A104}"/>
              </a:ext>
            </a:extLst>
          </p:cNvPr>
          <p:cNvSpPr>
            <a:spLocks noGrp="1"/>
          </p:cNvSpPr>
          <p:nvPr>
            <p:ph type="title"/>
          </p:nvPr>
        </p:nvSpPr>
        <p:spPr>
          <a:xfrm>
            <a:off x="611560" y="116632"/>
            <a:ext cx="8229600" cy="1143000"/>
          </a:xfrm>
        </p:spPr>
        <p:txBody>
          <a:bodyPr/>
          <a:lstStyle/>
          <a:p>
            <a:pPr algn="r"/>
            <a:r>
              <a:rPr lang="nl-NL" altLang="nl-NL" b="1" dirty="0">
                <a:solidFill>
                  <a:srgbClr val="00B050"/>
                </a:solidFill>
              </a:rPr>
              <a:t>Stappenplan</a:t>
            </a:r>
            <a:br>
              <a:rPr lang="nl-NL" altLang="nl-NL" b="1" dirty="0">
                <a:solidFill>
                  <a:srgbClr val="00B050"/>
                </a:solidFill>
              </a:rPr>
            </a:br>
            <a:r>
              <a:rPr lang="nl-NL" altLang="nl-NL" b="1" dirty="0">
                <a:solidFill>
                  <a:srgbClr val="00B050"/>
                </a:solidFill>
              </a:rPr>
              <a:t>energiebesparing met Hanzebox</a:t>
            </a:r>
          </a:p>
        </p:txBody>
      </p:sp>
      <p:sp>
        <p:nvSpPr>
          <p:cNvPr id="63491" name="Tijdelijke aanduiding voor inhoud 2">
            <a:extLst>
              <a:ext uri="{FF2B5EF4-FFF2-40B4-BE49-F238E27FC236}">
                <a16:creationId xmlns:a16="http://schemas.microsoft.com/office/drawing/2014/main" id="{50A60FAD-569E-4C10-8E17-65918C2BAA58}"/>
              </a:ext>
            </a:extLst>
          </p:cNvPr>
          <p:cNvSpPr>
            <a:spLocks noGrp="1"/>
          </p:cNvSpPr>
          <p:nvPr>
            <p:ph idx="1"/>
          </p:nvPr>
        </p:nvSpPr>
        <p:spPr>
          <a:xfrm>
            <a:off x="89694" y="1417638"/>
            <a:ext cx="8964612" cy="4525963"/>
          </a:xfrm>
        </p:spPr>
        <p:txBody>
          <a:bodyPr/>
          <a:lstStyle/>
          <a:p>
            <a:pPr marL="514350" indent="-514350">
              <a:buFont typeface="Calibri" panose="020F0502020204030204" pitchFamily="34" charset="0"/>
              <a:buAutoNum type="arabicPeriod"/>
            </a:pPr>
            <a:r>
              <a:rPr lang="nl-NL" altLang="nl-NL" sz="2600" dirty="0"/>
              <a:t>Overzicht verbruik, per dag, per week, per maand en per jaar</a:t>
            </a:r>
          </a:p>
          <a:p>
            <a:pPr marL="514350" indent="-514350">
              <a:buFont typeface="Calibri" panose="020F0502020204030204" pitchFamily="34" charset="0"/>
              <a:buAutoNum type="arabicPeriod"/>
            </a:pPr>
            <a:r>
              <a:rPr lang="nl-NL" altLang="nl-NL" sz="2600" dirty="0"/>
              <a:t>Patronen in verbruik: wanneer pieken en dalen</a:t>
            </a:r>
          </a:p>
          <a:p>
            <a:pPr marL="914400" lvl="1" indent="-514350">
              <a:buFont typeface="Calibri" panose="020F0502020204030204" pitchFamily="34" charset="0"/>
              <a:buAutoNum type="arabicPeriod"/>
            </a:pPr>
            <a:r>
              <a:rPr lang="nl-NL" altLang="nl-NL" sz="2200" dirty="0"/>
              <a:t>Gas: boilervat, waterpompen, ……</a:t>
            </a:r>
          </a:p>
          <a:p>
            <a:pPr marL="914400" lvl="1" indent="-514350">
              <a:buFont typeface="Calibri" panose="020F0502020204030204" pitchFamily="34" charset="0"/>
              <a:buAutoNum type="arabicPeriod"/>
            </a:pPr>
            <a:r>
              <a:rPr lang="nl-NL" altLang="nl-NL" sz="2200" dirty="0"/>
              <a:t>Elektra: warmtepomp, elektrische boiler, EV, ….</a:t>
            </a:r>
          </a:p>
          <a:p>
            <a:pPr marL="514350" indent="-514350">
              <a:buFont typeface="Calibri" panose="020F0502020204030204" pitchFamily="34" charset="0"/>
              <a:buAutoNum type="arabicPeriod"/>
            </a:pPr>
            <a:r>
              <a:rPr lang="nl-NL" altLang="nl-NL" sz="2600" dirty="0"/>
              <a:t>Verbruik van apparaten</a:t>
            </a:r>
          </a:p>
          <a:p>
            <a:pPr marL="514350" indent="-514350">
              <a:buFont typeface="Calibri" panose="020F0502020204030204" pitchFamily="34" charset="0"/>
              <a:buAutoNum type="arabicPeriod"/>
            </a:pPr>
            <a:r>
              <a:rPr lang="nl-NL" altLang="nl-NL" sz="2600" dirty="0"/>
              <a:t>Sluimerverbruik </a:t>
            </a:r>
          </a:p>
          <a:p>
            <a:pPr marL="514350" indent="-514350">
              <a:buFont typeface="Calibri" panose="020F0502020204030204" pitchFamily="34" charset="0"/>
              <a:buAutoNum type="arabicPeriod"/>
            </a:pPr>
            <a:endParaRPr lang="nl-NL" altLang="nl-NL" sz="2600" dirty="0"/>
          </a:p>
          <a:p>
            <a:pPr marL="0" indent="0">
              <a:buNone/>
            </a:pPr>
            <a:r>
              <a:rPr lang="nl-NL" altLang="nl-NL" sz="2600" dirty="0"/>
              <a:t>Meer info en bestellen Hanzebox: </a:t>
            </a:r>
            <a:r>
              <a:rPr lang="nl-NL" altLang="nl-NL" sz="2600" dirty="0">
                <a:hlinkClick r:id="rId2"/>
              </a:rPr>
              <a:t>https://www.lochemenergie.net/producten/hanzebox</a:t>
            </a:r>
            <a:endParaRPr lang="nl-NL" altLang="nl-NL" sz="2600" dirty="0"/>
          </a:p>
          <a:p>
            <a:pPr marL="0" indent="0">
              <a:buNone/>
            </a:pPr>
            <a:r>
              <a:rPr lang="nl-NL" altLang="nl-NL" sz="2600" dirty="0"/>
              <a:t>Aanbieding voor leden € 50,00 en niet-leden € 78,00</a:t>
            </a:r>
          </a:p>
          <a:p>
            <a:pPr marL="514350" indent="-514350">
              <a:buFont typeface="Calibri" panose="020F0502020204030204" pitchFamily="34" charset="0"/>
              <a:buAutoNum type="arabicPeriod"/>
            </a:pPr>
            <a:endParaRPr lang="nl-NL" altLang="nl-NL" sz="2600" dirty="0"/>
          </a:p>
          <a:p>
            <a:pPr marL="914400" lvl="1" indent="-514350">
              <a:buFont typeface="Calibri" panose="020F0502020204030204" pitchFamily="34" charset="0"/>
              <a:buAutoNum type="arabicPeriod"/>
            </a:pPr>
            <a:endParaRPr lang="nl-NL" altLang="nl-NL" sz="2200" dirty="0"/>
          </a:p>
          <a:p>
            <a:pPr marL="514350" indent="-514350">
              <a:buFont typeface="Calibri" panose="020F0502020204030204" pitchFamily="34" charset="0"/>
              <a:buAutoNum type="arabicPeriod"/>
            </a:pPr>
            <a:endParaRPr lang="nl-NL" altLang="nl-NL" sz="2600" dirty="0"/>
          </a:p>
        </p:txBody>
      </p:sp>
      <p:pic>
        <p:nvPicPr>
          <p:cNvPr id="2" name="Afbeelding 1">
            <a:extLst>
              <a:ext uri="{FF2B5EF4-FFF2-40B4-BE49-F238E27FC236}">
                <a16:creationId xmlns:a16="http://schemas.microsoft.com/office/drawing/2014/main" id="{8CF6B274-AA8A-4F49-B6A2-527FD7FCAF31}"/>
              </a:ext>
            </a:extLst>
          </p:cNvPr>
          <p:cNvPicPr>
            <a:picLocks noChangeAspect="1"/>
          </p:cNvPicPr>
          <p:nvPr/>
        </p:nvPicPr>
        <p:blipFill>
          <a:blip r:embed="rId3"/>
          <a:stretch>
            <a:fillRect/>
          </a:stretch>
        </p:blipFill>
        <p:spPr>
          <a:xfrm>
            <a:off x="6804248" y="2348880"/>
            <a:ext cx="2160240" cy="26607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837A4-BB9B-44E3-9562-EE42760D6329}"/>
              </a:ext>
            </a:extLst>
          </p:cNvPr>
          <p:cNvSpPr>
            <a:spLocks noGrp="1"/>
          </p:cNvSpPr>
          <p:nvPr>
            <p:ph type="title"/>
          </p:nvPr>
        </p:nvSpPr>
        <p:spPr/>
        <p:txBody>
          <a:bodyPr/>
          <a:lstStyle/>
          <a:p>
            <a:pPr algn="r"/>
            <a:r>
              <a:rPr lang="nl-NL" b="1" dirty="0">
                <a:solidFill>
                  <a:srgbClr val="00B050"/>
                </a:solidFill>
              </a:rPr>
              <a:t>Sluimerverbruik </a:t>
            </a:r>
          </a:p>
        </p:txBody>
      </p:sp>
      <p:sp>
        <p:nvSpPr>
          <p:cNvPr id="3" name="Tijdelijke aanduiding voor inhoud 2">
            <a:extLst>
              <a:ext uri="{FF2B5EF4-FFF2-40B4-BE49-F238E27FC236}">
                <a16:creationId xmlns:a16="http://schemas.microsoft.com/office/drawing/2014/main" id="{5884DE69-466C-4D52-8C3D-2996D6C9BF22}"/>
              </a:ext>
            </a:extLst>
          </p:cNvPr>
          <p:cNvSpPr>
            <a:spLocks noGrp="1"/>
          </p:cNvSpPr>
          <p:nvPr>
            <p:ph idx="1"/>
          </p:nvPr>
        </p:nvSpPr>
        <p:spPr>
          <a:xfrm>
            <a:off x="492058" y="1340768"/>
            <a:ext cx="8229600" cy="4525963"/>
          </a:xfrm>
        </p:spPr>
        <p:txBody>
          <a:bodyPr/>
          <a:lstStyle/>
          <a:p>
            <a:r>
              <a:rPr lang="nl-NL" sz="2800" dirty="0"/>
              <a:t>Sluimerverbruik is energieverbruik waarvan de gebruiker </a:t>
            </a:r>
            <a:r>
              <a:rPr lang="nl-NL" sz="2800" b="1" dirty="0">
                <a:solidFill>
                  <a:srgbClr val="00B050"/>
                </a:solidFill>
              </a:rPr>
              <a:t>geen enkel nuttig effect </a:t>
            </a:r>
            <a:r>
              <a:rPr lang="nl-NL" sz="2800" dirty="0"/>
              <a:t>heeft. </a:t>
            </a:r>
          </a:p>
          <a:p>
            <a:pPr lvl="1"/>
            <a:r>
              <a:rPr lang="nl-NL" sz="2000" dirty="0"/>
              <a:t>In EU: 5 - 10% CO2 emissie (mondiaal 1%)</a:t>
            </a:r>
          </a:p>
          <a:p>
            <a:pPr lvl="1"/>
            <a:r>
              <a:rPr lang="nl-NL" sz="2000" dirty="0"/>
              <a:t>41,7 Watt continue verbruik is gelijk aan 1 kWh per dag = 365 kWh/j = € 75/j</a:t>
            </a:r>
          </a:p>
          <a:p>
            <a:endParaRPr lang="nl-NL" sz="2400" dirty="0"/>
          </a:p>
          <a:p>
            <a:r>
              <a:rPr lang="nl-NL" sz="2400" dirty="0"/>
              <a:t>Een fietser met 1 kWh in zijn accu kan als hij (met fiets) 75 kg weegt met deze energie de top van de Mont Blanc bereiken zonder te trappen!</a:t>
            </a:r>
          </a:p>
          <a:p>
            <a:r>
              <a:rPr lang="nl-NL" sz="2400" dirty="0"/>
              <a:t>Het sluimerverbruik van de EU per dag is voldoende om alle Egyptische Pyramides een kilometer de hoogte in te steken.</a:t>
            </a:r>
          </a:p>
          <a:p>
            <a:endParaRPr lang="nl-NL" dirty="0"/>
          </a:p>
        </p:txBody>
      </p:sp>
    </p:spTree>
    <p:extLst>
      <p:ext uri="{BB962C8B-B14F-4D97-AF65-F5344CB8AC3E}">
        <p14:creationId xmlns:p14="http://schemas.microsoft.com/office/powerpoint/2010/main" val="3613997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a:extLst>
              <a:ext uri="{FF2B5EF4-FFF2-40B4-BE49-F238E27FC236}">
                <a16:creationId xmlns:a16="http://schemas.microsoft.com/office/drawing/2014/main" id="{54C87890-3BA5-4AC3-959D-E467BCB163F6}"/>
              </a:ext>
            </a:extLst>
          </p:cNvPr>
          <p:cNvSpPr>
            <a:spLocks noGrp="1"/>
          </p:cNvSpPr>
          <p:nvPr>
            <p:ph type="title"/>
          </p:nvPr>
        </p:nvSpPr>
        <p:spPr/>
        <p:txBody>
          <a:bodyPr/>
          <a:lstStyle/>
          <a:p>
            <a:pPr algn="r" eaLnBrk="1" hangingPunct="1"/>
            <a:r>
              <a:rPr lang="nl-NL" altLang="nl-NL" b="1" dirty="0">
                <a:solidFill>
                  <a:srgbClr val="00B050"/>
                </a:solidFill>
              </a:rPr>
              <a:t>Sluimerverbruik </a:t>
            </a:r>
            <a:br>
              <a:rPr lang="nl-NL" altLang="nl-NL" b="1" dirty="0">
                <a:solidFill>
                  <a:srgbClr val="00B050"/>
                </a:solidFill>
              </a:rPr>
            </a:br>
            <a:r>
              <a:rPr lang="nl-NL" altLang="nl-NL" b="1" dirty="0">
                <a:solidFill>
                  <a:srgbClr val="00B050"/>
                </a:solidFill>
              </a:rPr>
              <a:t>in de praktijk</a:t>
            </a:r>
          </a:p>
        </p:txBody>
      </p:sp>
      <p:sp>
        <p:nvSpPr>
          <p:cNvPr id="71683" name="Tijdelijke aanduiding voor inhoud 2">
            <a:extLst>
              <a:ext uri="{FF2B5EF4-FFF2-40B4-BE49-F238E27FC236}">
                <a16:creationId xmlns:a16="http://schemas.microsoft.com/office/drawing/2014/main" id="{E0AE1209-EA8B-470C-BE46-7066E2887B30}"/>
              </a:ext>
            </a:extLst>
          </p:cNvPr>
          <p:cNvSpPr>
            <a:spLocks noGrp="1"/>
          </p:cNvSpPr>
          <p:nvPr>
            <p:ph idx="1"/>
          </p:nvPr>
        </p:nvSpPr>
        <p:spPr>
          <a:xfrm>
            <a:off x="3635896" y="2060848"/>
            <a:ext cx="5380038" cy="3624263"/>
          </a:xfrm>
        </p:spPr>
        <p:txBody>
          <a:bodyPr/>
          <a:lstStyle/>
          <a:p>
            <a:pPr eaLnBrk="1" hangingPunct="1"/>
            <a:r>
              <a:rPr lang="nl-NL" altLang="nl-NL" sz="2000" b="1" dirty="0">
                <a:solidFill>
                  <a:srgbClr val="00B050"/>
                </a:solidFill>
              </a:rPr>
              <a:t>Van 350 W – 200 W – 75 W </a:t>
            </a:r>
            <a:r>
              <a:rPr lang="nl-NL" altLang="nl-NL" sz="2000" dirty="0"/>
              <a:t>in de nacht</a:t>
            </a:r>
          </a:p>
          <a:p>
            <a:pPr eaLnBrk="1" hangingPunct="1"/>
            <a:r>
              <a:rPr lang="nl-NL" altLang="nl-NL" sz="2000" dirty="0"/>
              <a:t>Killers op mijn werkkamer</a:t>
            </a:r>
          </a:p>
          <a:p>
            <a:pPr eaLnBrk="1" hangingPunct="1"/>
            <a:r>
              <a:rPr lang="nl-NL" altLang="nl-NL" sz="2000" dirty="0"/>
              <a:t>2xPompschakelaars: warmtepompen uitgeschakeld als CV niet werkt (aanschaf 2x 36€): Besparing 750 kWh per jaar</a:t>
            </a:r>
          </a:p>
          <a:p>
            <a:pPr eaLnBrk="1" hangingPunct="1"/>
            <a:r>
              <a:rPr lang="nl-NL" altLang="nl-NL" sz="2000" dirty="0"/>
              <a:t>Oude router die in ongebruik was</a:t>
            </a:r>
          </a:p>
          <a:p>
            <a:pPr eaLnBrk="1" hangingPunct="1"/>
            <a:r>
              <a:rPr lang="nl-NL" altLang="nl-NL" sz="2000" b="1" dirty="0">
                <a:solidFill>
                  <a:srgbClr val="00B050"/>
                </a:solidFill>
              </a:rPr>
              <a:t>Totale besparing 225 €/j</a:t>
            </a:r>
          </a:p>
          <a:p>
            <a:pPr eaLnBrk="1" hangingPunct="1"/>
            <a:endParaRPr lang="nl-NL" altLang="nl-NL" sz="2000" b="1" dirty="0">
              <a:solidFill>
                <a:srgbClr val="00B050"/>
              </a:solidFill>
            </a:endParaRPr>
          </a:p>
          <a:p>
            <a:pPr eaLnBrk="1" hangingPunct="1"/>
            <a:r>
              <a:rPr lang="nl-NL" altLang="nl-NL" sz="2000" b="1" dirty="0">
                <a:solidFill>
                  <a:srgbClr val="00B050"/>
                </a:solidFill>
              </a:rPr>
              <a:t>Kapotte thermostaat in badkamervloer: </a:t>
            </a:r>
          </a:p>
          <a:p>
            <a:pPr lvl="1" eaLnBrk="1" hangingPunct="1"/>
            <a:r>
              <a:rPr lang="nl-NL" altLang="nl-NL" sz="2000" b="1" dirty="0">
                <a:solidFill>
                  <a:srgbClr val="00B050"/>
                </a:solidFill>
              </a:rPr>
              <a:t>600 W continu = € 1200/j</a:t>
            </a:r>
          </a:p>
          <a:p>
            <a:pPr eaLnBrk="1" hangingPunct="1"/>
            <a:endParaRPr lang="nl-NL" altLang="nl-NL" sz="2400" dirty="0"/>
          </a:p>
        </p:txBody>
      </p:sp>
      <p:pic>
        <p:nvPicPr>
          <p:cNvPr id="71684" name="Picture 2" descr="C:\Users\Tonnie Tekelenburg\AppData\Local\Microsoft\Windows\INetCache\Content.Outlook\87O91OOF\20150518_121740.jpg">
            <a:extLst>
              <a:ext uri="{FF2B5EF4-FFF2-40B4-BE49-F238E27FC236}">
                <a16:creationId xmlns:a16="http://schemas.microsoft.com/office/drawing/2014/main" id="{1EEDC508-01DE-4255-BE87-E5F0994D1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75"/>
            <a:ext cx="291147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PT_LE_sjabloo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3017</TotalTime>
  <Words>1143</Words>
  <Application>Microsoft Office PowerPoint</Application>
  <PresentationFormat>Diavoorstelling (4:3)</PresentationFormat>
  <Paragraphs>128</Paragraphs>
  <Slides>18</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Times</vt:lpstr>
      <vt:lpstr>PPT_LE_sjabloon</vt:lpstr>
      <vt:lpstr>Hoge energierekening? Ik kan er wat aan doen!</vt:lpstr>
      <vt:lpstr>Inhoud </vt:lpstr>
      <vt:lpstr>Energieprijzen stijgen</vt:lpstr>
      <vt:lpstr>Waarom?</vt:lpstr>
      <vt:lpstr>Wat doet overheid?</vt:lpstr>
      <vt:lpstr>En verder</vt:lpstr>
      <vt:lpstr>Stappenplan energiebesparing met Hanzebox</vt:lpstr>
      <vt:lpstr>Sluimerverbruik </vt:lpstr>
      <vt:lpstr>Sluimerverbruik  in de praktijk</vt:lpstr>
      <vt:lpstr>Zon op andermans dak met postcoderoosregeling:</vt:lpstr>
      <vt:lpstr>Postcoderoos (PCR): 4 cijferige PC en  direct aansluitende PC’s</vt:lpstr>
      <vt:lpstr>Elektrische  deelauto</vt:lpstr>
      <vt:lpstr>TMF coöperatieve Europese app</vt:lpstr>
      <vt:lpstr>Missie – Visie buurtaanpak</vt:lpstr>
      <vt:lpstr>Robuuste  buurtorganisatie</vt:lpstr>
      <vt:lpstr>Buurtaanpak </vt:lpstr>
      <vt:lpstr>Training coöperatief  buurtprocesbegeleider </vt:lpstr>
      <vt:lpstr>Buurtaanpak  onderwerpen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Klaas Hallenga</dc:creator>
  <cp:lastModifiedBy>Kok A.</cp:lastModifiedBy>
  <cp:revision>71</cp:revision>
  <cp:lastPrinted>2015-05-18T09:41:49Z</cp:lastPrinted>
  <dcterms:created xsi:type="dcterms:W3CDTF">2014-09-01T19:16:55Z</dcterms:created>
  <dcterms:modified xsi:type="dcterms:W3CDTF">2021-11-05T21:03:37Z</dcterms:modified>
</cp:coreProperties>
</file>